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81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70" r:id="rId15"/>
    <p:sldId id="276" r:id="rId16"/>
    <p:sldId id="277" r:id="rId17"/>
    <p:sldId id="271" r:id="rId18"/>
    <p:sldId id="280" r:id="rId19"/>
    <p:sldId id="282" r:id="rId20"/>
  </p:sldIdLst>
  <p:sldSz cx="18288000" cy="10287000"/>
  <p:notesSz cx="6858000" cy="9144000"/>
  <p:embeddedFontLst>
    <p:embeddedFont>
      <p:font typeface="Cormorant Garamond" panose="020B0604020202020204" charset="0"/>
      <p:bold r:id="rId22"/>
      <p:boldItalic r:id="rId23"/>
    </p:embeddedFont>
    <p:embeddedFont>
      <p:font typeface="Cormorant Garamond Bold" panose="020B0604020202020204" charset="0"/>
      <p:regular r:id="rId24"/>
    </p:embeddedFont>
    <p:embeddedFont>
      <p:font typeface="Cormorant Garamond Light" panose="020B0604020202020204" charset="0"/>
      <p:regular r:id="rId25"/>
      <p:bold r:id="rId26"/>
      <p:italic r:id="rId27"/>
      <p:boldItalic r:id="rId28"/>
    </p:embeddedFont>
    <p:embeddedFont>
      <p:font typeface="Cormorant Garamond Medium" panose="020B0604020202020204" charset="0"/>
      <p:regular r:id="rId29"/>
      <p:bold r:id="rId30"/>
      <p:italic r:id="rId31"/>
      <p:boldItalic r:id="rId32"/>
    </p:embeddedFont>
    <p:embeddedFont>
      <p:font typeface="Montserrat Bold" panose="020B0604020202020204" charset="0"/>
      <p:regular r:id="rId33"/>
      <p:bold r:id="rId34"/>
    </p:embeddedFont>
    <p:embeddedFont>
      <p:font typeface="RoxboroughCF" panose="020B0604020202020204" charset="0"/>
      <p:regular r:id="rId35"/>
    </p:embeddedFont>
    <p:embeddedFont>
      <p:font typeface="Sorts Mill Goudy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7" roundtripDataSignature="AMtx7midTAih66AX4vGy8xctL5S1/r+6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6A832-B9FB-4991-83DA-A0AB537756AB}" v="1" dt="2025-02-03T19:55:28.480"/>
    <p1510:client id="{318FB5A7-CE56-4E39-AC86-1218E1284665}" v="2239" dt="2025-02-03T06:12:11.963"/>
    <p1510:client id="{9CDC55A6-D117-B6CF-3F6D-C5839BA92CBD}" v="700" dt="2025-02-03T05:57:55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Black" userId="b92c6688-ffcb-4236-880b-07ee672aa3f8" providerId="ADAL" clId="{2F26A832-B9FB-4991-83DA-A0AB537756AB}"/>
    <pc:docChg chg="modSld">
      <pc:chgData name="Michelle Black" userId="b92c6688-ffcb-4236-880b-07ee672aa3f8" providerId="ADAL" clId="{2F26A832-B9FB-4991-83DA-A0AB537756AB}" dt="2025-02-03T19:55:43.739" v="3" actId="14100"/>
      <pc:docMkLst>
        <pc:docMk/>
      </pc:docMkLst>
      <pc:sldChg chg="addSp modSp mod">
        <pc:chgData name="Michelle Black" userId="b92c6688-ffcb-4236-880b-07ee672aa3f8" providerId="ADAL" clId="{2F26A832-B9FB-4991-83DA-A0AB537756AB}" dt="2025-02-03T19:55:43.739" v="3" actId="14100"/>
        <pc:sldMkLst>
          <pc:docMk/>
          <pc:sldMk cId="0" sldId="256"/>
        </pc:sldMkLst>
        <pc:picChg chg="add mod">
          <ac:chgData name="Michelle Black" userId="b92c6688-ffcb-4236-880b-07ee672aa3f8" providerId="ADAL" clId="{2F26A832-B9FB-4991-83DA-A0AB537756AB}" dt="2025-02-03T19:55:43.739" v="3" actId="14100"/>
          <ac:picMkLst>
            <pc:docMk/>
            <pc:sldMk cId="0" sldId="256"/>
            <ac:picMk id="2" creationId="{D77918EE-5807-CA7E-FC61-4A2F97A7C3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pictures from BFF slide</a:t>
            </a: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>
          <a:extLst>
            <a:ext uri="{FF2B5EF4-FFF2-40B4-BE49-F238E27FC236}">
              <a16:creationId xmlns:a16="http://schemas.microsoft.com/office/drawing/2014/main" id="{F9AD6AE9-8434-F0B6-7820-85526E1AD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>
            <a:extLst>
              <a:ext uri="{FF2B5EF4-FFF2-40B4-BE49-F238E27FC236}">
                <a16:creationId xmlns:a16="http://schemas.microsoft.com/office/drawing/2014/main" id="{D158B110-D1A6-54EA-8035-8674E51A90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>
            <a:extLst>
              <a:ext uri="{FF2B5EF4-FFF2-40B4-BE49-F238E27FC236}">
                <a16:creationId xmlns:a16="http://schemas.microsoft.com/office/drawing/2014/main" id="{0078DE3C-C7AD-8FEF-6351-83A4F1F9A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054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02BFB-1B1F-EA0B-0DEB-4705AF358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402890-24AF-EDD8-648A-97CB3D37EF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8DA120-2109-6355-8915-EFDF0FC89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Flip due date on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64AB7-93F8-46B1-7BD4-EA5648E05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2255-D545-4FF5-82DA-42109755CC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73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C60C862E-F3C2-0820-2CCD-EC77A3329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1BCE184E-CE27-EBFC-B365-ED12EFA7A4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24B23E76-2EE5-51FE-FD08-BFC10EEB63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72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>
          <a:extLst>
            <a:ext uri="{FF2B5EF4-FFF2-40B4-BE49-F238E27FC236}">
              <a16:creationId xmlns:a16="http://schemas.microsoft.com/office/drawing/2014/main" id="{C482BD99-DD6D-6F13-9F10-BCCBC6458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>
            <a:extLst>
              <a:ext uri="{FF2B5EF4-FFF2-40B4-BE49-F238E27FC236}">
                <a16:creationId xmlns:a16="http://schemas.microsoft.com/office/drawing/2014/main" id="{A0AEA63E-8061-7237-FB24-FAA4E46892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:notes">
            <a:extLst>
              <a:ext uri="{FF2B5EF4-FFF2-40B4-BE49-F238E27FC236}">
                <a16:creationId xmlns:a16="http://schemas.microsoft.com/office/drawing/2014/main" id="{FB04EC00-68E8-D60C-1BE3-2E065F3F21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64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B86A0824-5631-B0E5-FEC5-8DA01AFEC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ebccbb748_3_0:notes">
            <a:extLst>
              <a:ext uri="{FF2B5EF4-FFF2-40B4-BE49-F238E27FC236}">
                <a16:creationId xmlns:a16="http://schemas.microsoft.com/office/drawing/2014/main" id="{67899E18-CF05-19D4-CAB0-9281C78E29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32ebccbb748_3_0:notes">
            <a:extLst>
              <a:ext uri="{FF2B5EF4-FFF2-40B4-BE49-F238E27FC236}">
                <a16:creationId xmlns:a16="http://schemas.microsoft.com/office/drawing/2014/main" id="{0467BC01-D377-F2E0-7D31-CCCC79EE6A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This verse is a rallying cry for strength, reminding us that God’s presence is the ultimate source of courage.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32ebccbb748_3_0:notes">
            <a:extLst>
              <a:ext uri="{FF2B5EF4-FFF2-40B4-BE49-F238E27FC236}">
                <a16:creationId xmlns:a16="http://schemas.microsoft.com/office/drawing/2014/main" id="{73C4AA12-CC35-73C1-245A-7A32107331B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46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>
          <a:extLst>
            <a:ext uri="{FF2B5EF4-FFF2-40B4-BE49-F238E27FC236}">
              <a16:creationId xmlns:a16="http://schemas.microsoft.com/office/drawing/2014/main" id="{2A983B8A-43AA-8CD4-4889-34B3332DE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>
            <a:extLst>
              <a:ext uri="{FF2B5EF4-FFF2-40B4-BE49-F238E27FC236}">
                <a16:creationId xmlns:a16="http://schemas.microsoft.com/office/drawing/2014/main" id="{AD8B2295-301A-805F-A87E-11E7052F4F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>
            <a:extLst>
              <a:ext uri="{FF2B5EF4-FFF2-40B4-BE49-F238E27FC236}">
                <a16:creationId xmlns:a16="http://schemas.microsoft.com/office/drawing/2014/main" id="{4612E81E-02C6-C42F-CF69-F2A4157C46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987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2DD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1028700" y="639176"/>
            <a:ext cx="16672890" cy="8606587"/>
            <a:chOff x="0" y="-76298"/>
            <a:chExt cx="22230520" cy="11475445"/>
          </a:xfrm>
        </p:grpSpPr>
        <p:sp>
          <p:nvSpPr>
            <p:cNvPr id="89" name="Google Shape;89;p1"/>
            <p:cNvSpPr txBox="1"/>
            <p:nvPr/>
          </p:nvSpPr>
          <p:spPr>
            <a:xfrm>
              <a:off x="589720" y="451368"/>
              <a:ext cx="21640800" cy="10947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 dirty="0">
                <a:solidFill>
                  <a:srgbClr val="13120F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i="0" u="none" strike="noStrike" cap="none" dirty="0">
                  <a:solidFill>
                    <a:srgbClr val="13120F"/>
                  </a:solidFill>
                  <a:latin typeface="Cormorant Garamond Light"/>
                  <a:ea typeface="Cormorant Garamond Light"/>
                  <a:cs typeface="Cormorant Garamond Light"/>
                  <a:sym typeface="Cormorant Garamond Light"/>
                </a:rPr>
                <a:t>INFORMATION SESSION</a:t>
              </a:r>
              <a:endParaRPr sz="1200" b="1" dirty="0"/>
            </a:p>
            <a:p>
              <a:pPr marL="0" marR="0" lvl="0" indent="0" algn="ctr" rtl="0">
                <a:lnSpc>
                  <a:spcPct val="23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 dirty="0">
                  <a:solidFill>
                    <a:srgbClr val="13120F"/>
                  </a:solidFill>
                  <a:latin typeface="Cormorant Garamond Light"/>
                  <a:ea typeface="Cormorant Garamond Light"/>
                  <a:cs typeface="Cormorant Garamond Light"/>
                  <a:sym typeface="Cormorant Garamond Light"/>
                </a:rPr>
                <a:t>FOR</a:t>
              </a:r>
              <a:endParaRPr sz="1200" b="1" dirty="0"/>
            </a:p>
            <a:p>
              <a:pPr algn="ctr">
                <a:lnSpc>
                  <a:spcPct val="120000"/>
                </a:lnSpc>
              </a:pPr>
              <a:r>
                <a:rPr lang="en-US" sz="7200" b="1" dirty="0">
                  <a:solidFill>
                    <a:srgbClr val="13120F"/>
                  </a:solidFill>
                  <a:latin typeface="Cormorant Garamond Light"/>
                  <a:ea typeface="Cormorant Garamond Light"/>
                  <a:cs typeface="Cormorant Garamond Light"/>
                  <a:sym typeface="Cormorant Garamond Light"/>
                </a:rPr>
                <a:t>IMPACT WOMEN’S MINISTRY</a:t>
              </a:r>
              <a:endParaRPr lang="en-US" sz="7200" b="1" dirty="0"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i="0" u="none" strike="noStrike" cap="none" dirty="0">
                  <a:solidFill>
                    <a:srgbClr val="13120F"/>
                  </a:solidFill>
                  <a:latin typeface="Cormorant Garamond Light"/>
                  <a:ea typeface="Cormorant Garamond Light"/>
                  <a:cs typeface="Cormorant Garamond Light"/>
                  <a:sym typeface="Cormorant Garamond Light"/>
                </a:rPr>
                <a:t>2025 RETREAT</a:t>
              </a: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4000" b="1" i="0" u="none" strike="noStrike" cap="none" dirty="0">
                <a:solidFill>
                  <a:srgbClr val="13120F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 dirty="0">
                  <a:solidFill>
                    <a:srgbClr val="13120F"/>
                  </a:solidFill>
                  <a:latin typeface="Cormorant Garamond Light"/>
                  <a:ea typeface="Cormorant Garamond Light"/>
                  <a:cs typeface="Cormorant Garamond Light"/>
                  <a:sym typeface="Cormorant Garamond Light"/>
                </a:rPr>
                <a:t>Presented by: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 dirty="0">
                  <a:solidFill>
                    <a:srgbClr val="13120F"/>
                  </a:solidFill>
                  <a:latin typeface="Cormorant Garamond Light"/>
                  <a:ea typeface="Cormorant Garamond Light"/>
                  <a:cs typeface="Cormorant Garamond Light"/>
                  <a:sym typeface="Cormorant Garamond Light"/>
                </a:rPr>
                <a:t>Retreat Planning Committee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rgbClr val="13120F"/>
                  </a:solidFill>
                  <a:latin typeface="Cormorant Garamond Light"/>
                  <a:ea typeface="Cormorant Garamond Light"/>
                  <a:cs typeface="Cormorant Garamond Light"/>
                  <a:sym typeface="Cormorant Garamond Light"/>
                </a:rPr>
                <a:t>Sunday,</a:t>
              </a:r>
              <a:r>
                <a:rPr lang="en-US" sz="4000" b="1" i="0" u="none" strike="noStrike" cap="none" dirty="0">
                  <a:solidFill>
                    <a:srgbClr val="13120F"/>
                  </a:solidFill>
                  <a:latin typeface="Cormorant Garamond Light"/>
                  <a:ea typeface="Cormorant Garamond Light"/>
                  <a:cs typeface="Cormorant Garamond Light"/>
                  <a:sym typeface="Cormorant Garamond Light"/>
                </a:rPr>
                <a:t> February 2, 2025</a:t>
              </a:r>
              <a:endParaRPr b="1" dirty="0"/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-76298"/>
              <a:ext cx="21640800" cy="620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47" b="1" i="1" u="none" strike="noStrike" cap="none" dirty="0">
                <a:solidFill>
                  <a:srgbClr val="13120F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endParaRPr>
            </a:p>
          </p:txBody>
        </p:sp>
      </p:grpSp>
      <p:sp>
        <p:nvSpPr>
          <p:cNvPr id="91" name="Google Shape;91;p1"/>
          <p:cNvSpPr txBox="1"/>
          <p:nvPr/>
        </p:nvSpPr>
        <p:spPr>
          <a:xfrm>
            <a:off x="1028700" y="9175807"/>
            <a:ext cx="16230600" cy="53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40" b="1" i="0" u="none" strike="noStrike" cap="none">
              <a:solidFill>
                <a:srgbClr val="13120F"/>
              </a:solidFill>
              <a:latin typeface="Cormorant Garamond Medium"/>
              <a:ea typeface="Cormorant Garamond Medium"/>
              <a:cs typeface="Cormorant Garamond Medium"/>
              <a:sym typeface="Cormorant Garamond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7918EE-5807-CA7E-FC61-4A2F97A7C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04" y="250181"/>
            <a:ext cx="3289453" cy="11073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2DD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0"/>
          <p:cNvGrpSpPr/>
          <p:nvPr/>
        </p:nvGrpSpPr>
        <p:grpSpPr>
          <a:xfrm>
            <a:off x="4080959" y="373003"/>
            <a:ext cx="11297586" cy="3343431"/>
            <a:chOff x="0" y="-812801"/>
            <a:chExt cx="15063450" cy="4457910"/>
          </a:xfrm>
        </p:grpSpPr>
        <p:sp>
          <p:nvSpPr>
            <p:cNvPr id="207" name="Google Shape;207;p10"/>
            <p:cNvSpPr txBox="1"/>
            <p:nvPr/>
          </p:nvSpPr>
          <p:spPr>
            <a:xfrm>
              <a:off x="0" y="2725882"/>
              <a:ext cx="9338249" cy="91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1">
                <a:solidFill>
                  <a:srgbClr val="13120F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endParaRPr>
            </a:p>
          </p:txBody>
        </p:sp>
        <p:sp>
          <p:nvSpPr>
            <p:cNvPr id="208" name="Google Shape;208;p10"/>
            <p:cNvSpPr txBox="1"/>
            <p:nvPr/>
          </p:nvSpPr>
          <p:spPr>
            <a:xfrm>
              <a:off x="4672818" y="-812801"/>
              <a:ext cx="10390632" cy="1477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rgbClr val="13120F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endParaRPr>
            </a:p>
          </p:txBody>
        </p:sp>
      </p:grpSp>
      <p:sp>
        <p:nvSpPr>
          <p:cNvPr id="209" name="Google Shape;209;p10"/>
          <p:cNvSpPr txBox="1"/>
          <p:nvPr/>
        </p:nvSpPr>
        <p:spPr>
          <a:xfrm>
            <a:off x="5850657" y="8334113"/>
            <a:ext cx="4151813" cy="438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3120F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1292629" y="373003"/>
            <a:ext cx="15997844" cy="24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 dirty="0">
                <a:solidFill>
                  <a:srgbClr val="13120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Conference Center</a:t>
            </a:r>
            <a:endParaRPr lang="en-US" sz="6600" dirty="0">
              <a:solidFill>
                <a:srgbClr val="13120F"/>
              </a:solidFill>
              <a:latin typeface="Cormorant Garamond Light"/>
              <a:ea typeface="Cormorant Garamond Light"/>
              <a:cs typeface="Cormorant Garamond"/>
            </a:endParaRPr>
          </a:p>
          <a:p>
            <a:pPr algn="ctr">
              <a:lnSpc>
                <a:spcPct val="120000"/>
              </a:lnSpc>
            </a:pPr>
            <a:r>
              <a:rPr lang="en-US" sz="6000" b="1" dirty="0">
                <a:solidFill>
                  <a:srgbClr val="13120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Large Meeting Room &amp; Small Breakout Rooms</a:t>
            </a:r>
            <a:endParaRPr sz="6000" dirty="0">
              <a:solidFill>
                <a:srgbClr val="13120F"/>
              </a:solidFill>
              <a:latin typeface="Cormorant Garamond Light"/>
              <a:ea typeface="Cormorant Garamond Light"/>
              <a:cs typeface="Cormorant Garamond Light"/>
            </a:endParaRPr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 l="823" t="16544" r="52006" b="9796"/>
          <a:stretch/>
        </p:blipFill>
        <p:spPr>
          <a:xfrm>
            <a:off x="5513014" y="3371724"/>
            <a:ext cx="7557073" cy="5962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7953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/>
          <p:nvPr/>
        </p:nvSpPr>
        <p:spPr>
          <a:xfrm>
            <a:off x="1050900" y="3037774"/>
            <a:ext cx="3801215" cy="3261360"/>
          </a:xfrm>
          <a:custGeom>
            <a:avLst/>
            <a:gdLst/>
            <a:ahLst/>
            <a:cxnLst/>
            <a:rect l="l" t="t" r="r" b="b"/>
            <a:pathLst>
              <a:path w="874848" h="812800" extrusionOk="0">
                <a:moveTo>
                  <a:pt x="0" y="0"/>
                </a:moveTo>
                <a:lnTo>
                  <a:pt x="874848" y="0"/>
                </a:lnTo>
                <a:lnTo>
                  <a:pt x="874848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591" r="-195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4"/>
          <p:cNvSpPr txBox="1"/>
          <p:nvPr/>
        </p:nvSpPr>
        <p:spPr>
          <a:xfrm>
            <a:off x="1028700" y="1171575"/>
            <a:ext cx="1598974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F7F6F5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ENGAGING</a:t>
            </a:r>
            <a:r>
              <a:rPr lang="en-US" sz="6600">
                <a:solidFill>
                  <a:srgbClr val="F7F6F5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rPr>
              <a:t> RETREAT ACTIVITIES</a:t>
            </a:r>
            <a:endParaRPr sz="6600"/>
          </a:p>
        </p:txBody>
      </p:sp>
      <p:grpSp>
        <p:nvGrpSpPr>
          <p:cNvPr id="240" name="Google Shape;240;p14"/>
          <p:cNvGrpSpPr/>
          <p:nvPr/>
        </p:nvGrpSpPr>
        <p:grpSpPr>
          <a:xfrm>
            <a:off x="875562" y="6845074"/>
            <a:ext cx="4151925" cy="2680383"/>
            <a:chOff x="558800" y="66675"/>
            <a:chExt cx="5535900" cy="3573845"/>
          </a:xfrm>
        </p:grpSpPr>
        <p:sp>
          <p:nvSpPr>
            <p:cNvPr id="241" name="Google Shape;241;p14"/>
            <p:cNvSpPr txBox="1"/>
            <p:nvPr/>
          </p:nvSpPr>
          <p:spPr>
            <a:xfrm>
              <a:off x="558800" y="66675"/>
              <a:ext cx="5535900" cy="57451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"/>
                  <a:sym typeface="Cormorant Garamond"/>
                </a:rPr>
                <a:t>Workshops for growth</a:t>
              </a:r>
              <a:endParaRPr sz="2800">
                <a:latin typeface="Cormorant Garamond" panose="020B0604020202020204" charset="0"/>
                <a:ea typeface="Cormorant Garamond" panose="020B0604020202020204" charset="0"/>
              </a:endParaRPr>
            </a:p>
          </p:txBody>
        </p:sp>
        <p:sp>
          <p:nvSpPr>
            <p:cNvPr id="242" name="Google Shape;242;p14"/>
            <p:cNvSpPr txBox="1"/>
            <p:nvPr/>
          </p:nvSpPr>
          <p:spPr>
            <a:xfrm>
              <a:off x="558800" y="767938"/>
              <a:ext cx="5535900" cy="2872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5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 Light"/>
                  <a:sym typeface="Cormorant Garamond Light"/>
                </a:rPr>
                <a:t>Participate in </a:t>
              </a:r>
              <a:r>
                <a:rPr lang="en-US" sz="2800" b="1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"/>
                  <a:sym typeface="Cormorant Garamond"/>
                </a:rPr>
                <a:t>interactive workshops</a:t>
              </a:r>
              <a:r>
                <a:rPr lang="en-US" sz="2800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 Light"/>
                  <a:sym typeface="Cormorant Garamond Light"/>
                </a:rPr>
                <a:t> that encourage personal and spiritual development together.</a:t>
              </a:r>
              <a:endParaRPr sz="2800">
                <a:latin typeface="Cormorant Garamond" panose="020B0604020202020204" charset="0"/>
                <a:ea typeface="Cormorant Garamond" panose="020B0604020202020204" charset="0"/>
              </a:endParaRPr>
            </a:p>
          </p:txBody>
        </p:sp>
      </p:grpSp>
      <p:grpSp>
        <p:nvGrpSpPr>
          <p:cNvPr id="243" name="Google Shape;243;p14"/>
          <p:cNvGrpSpPr/>
          <p:nvPr/>
        </p:nvGrpSpPr>
        <p:grpSpPr>
          <a:xfrm>
            <a:off x="5604499" y="6845075"/>
            <a:ext cx="4302306" cy="3218992"/>
            <a:chOff x="-1" y="66675"/>
            <a:chExt cx="6221700" cy="4291990"/>
          </a:xfrm>
        </p:grpSpPr>
        <p:sp>
          <p:nvSpPr>
            <p:cNvPr id="244" name="Google Shape;244;p14"/>
            <p:cNvSpPr txBox="1"/>
            <p:nvPr/>
          </p:nvSpPr>
          <p:spPr>
            <a:xfrm>
              <a:off x="-1" y="66675"/>
              <a:ext cx="6221700" cy="574516"/>
            </a:xfrm>
            <a:prstGeom prst="rect">
              <a:avLst/>
            </a:prstGeom>
            <a:solidFill>
              <a:srgbClr val="984807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"/>
                  <a:sym typeface="Cormorant Garamond"/>
                </a:rPr>
                <a:t>Group discussions</a:t>
              </a:r>
              <a:endParaRPr sz="2800">
                <a:latin typeface="Cormorant Garamond" panose="020B0604020202020204" charset="0"/>
                <a:ea typeface="Cormorant Garamond" panose="020B0604020202020204" charset="0"/>
              </a:endParaRPr>
            </a:p>
          </p:txBody>
        </p:sp>
        <p:sp>
          <p:nvSpPr>
            <p:cNvPr id="245" name="Google Shape;245;p14"/>
            <p:cNvSpPr txBox="1"/>
            <p:nvPr/>
          </p:nvSpPr>
          <p:spPr>
            <a:xfrm>
              <a:off x="0" y="767938"/>
              <a:ext cx="5535900" cy="3590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5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 Light"/>
                  <a:sym typeface="Cormorant Garamond Light"/>
                </a:rPr>
                <a:t>Join our </a:t>
              </a:r>
              <a:r>
                <a:rPr lang="en-US" sz="2800" b="1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"/>
                  <a:sym typeface="Cormorant Garamond"/>
                </a:rPr>
                <a:t>thought-provoking discussions</a:t>
              </a:r>
              <a:r>
                <a:rPr lang="en-US" sz="2800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 Light"/>
                  <a:sym typeface="Cormorant Garamond Light"/>
                </a:rPr>
                <a:t> to share insights and strengthen community bonds during the retreat.</a:t>
              </a:r>
              <a:endParaRPr sz="2800">
                <a:latin typeface="Cormorant Garamond" panose="020B0604020202020204" charset="0"/>
                <a:ea typeface="Cormorant Garamond" panose="020B0604020202020204" charset="0"/>
              </a:endParaRPr>
            </a:p>
          </p:txBody>
        </p:sp>
      </p:grpSp>
      <p:grpSp>
        <p:nvGrpSpPr>
          <p:cNvPr id="246" name="Google Shape;246;p14"/>
          <p:cNvGrpSpPr/>
          <p:nvPr/>
        </p:nvGrpSpPr>
        <p:grpSpPr>
          <a:xfrm>
            <a:off x="10135675" y="6845075"/>
            <a:ext cx="3661454" cy="3218995"/>
            <a:chOff x="-15" y="66675"/>
            <a:chExt cx="5535915" cy="4291994"/>
          </a:xfrm>
        </p:grpSpPr>
        <p:sp>
          <p:nvSpPr>
            <p:cNvPr id="247" name="Google Shape;247;p14"/>
            <p:cNvSpPr txBox="1"/>
            <p:nvPr/>
          </p:nvSpPr>
          <p:spPr>
            <a:xfrm>
              <a:off x="0" y="66675"/>
              <a:ext cx="5535900" cy="57451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"/>
                  <a:sym typeface="Cormorant Garamond"/>
                </a:rPr>
                <a:t>Wooded Walking Trails</a:t>
              </a:r>
              <a:endParaRPr sz="2800">
                <a:latin typeface="Cormorant Garamond" panose="020B0604020202020204" charset="0"/>
                <a:ea typeface="Cormorant Garamond" panose="020B0604020202020204" charset="0"/>
              </a:endParaRPr>
            </a:p>
          </p:txBody>
        </p:sp>
        <p:sp>
          <p:nvSpPr>
            <p:cNvPr id="248" name="Google Shape;248;p14"/>
            <p:cNvSpPr txBox="1"/>
            <p:nvPr/>
          </p:nvSpPr>
          <p:spPr>
            <a:xfrm>
              <a:off x="-15" y="767942"/>
              <a:ext cx="5535900" cy="3590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5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 Light"/>
                  <a:sym typeface="Cormorant Garamond Light"/>
                </a:rPr>
                <a:t>Experience </a:t>
              </a:r>
              <a:r>
                <a:rPr lang="en-US" sz="2800" b="1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"/>
                  <a:sym typeface="Cormorant Garamond"/>
                </a:rPr>
                <a:t>bonding moments</a:t>
              </a:r>
              <a:r>
                <a:rPr lang="en-US" sz="2800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 Light"/>
                  <a:sym typeface="Cormorant Garamond Light"/>
                </a:rPr>
                <a:t> through exciting outdoor activities that inspire teamwork and collaboration.</a:t>
              </a:r>
              <a:endParaRPr sz="2800">
                <a:latin typeface="Cormorant Garamond" panose="020B0604020202020204" charset="0"/>
                <a:ea typeface="Cormorant Garamond" panose="020B0604020202020204" charset="0"/>
              </a:endParaRPr>
            </a:p>
          </p:txBody>
        </p:sp>
      </p:grpSp>
      <p:sp>
        <p:nvSpPr>
          <p:cNvPr id="249" name="Google Shape;249;p14"/>
          <p:cNvSpPr txBox="1"/>
          <p:nvPr/>
        </p:nvSpPr>
        <p:spPr>
          <a:xfrm>
            <a:off x="14252133" y="2960789"/>
            <a:ext cx="4247713" cy="754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7F6F5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And more…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F7F6F5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6F5"/>
              </a:buClr>
              <a:buSzPts val="2400"/>
              <a:buFont typeface="Cormorant Garamond"/>
              <a:buChar char="●"/>
            </a:pPr>
            <a:r>
              <a:rPr lang="en-US" sz="2800" b="1" dirty="0">
                <a:solidFill>
                  <a:srgbClr val="F7F6F5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Food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6F5"/>
              </a:buClr>
              <a:buSzPts val="2400"/>
              <a:buFont typeface="Cormorant Garamond"/>
              <a:buChar char="●"/>
            </a:pPr>
            <a:r>
              <a:rPr lang="en-US" sz="2800" b="1" dirty="0">
                <a:solidFill>
                  <a:srgbClr val="F7F6F5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Fun</a:t>
            </a:r>
            <a:endParaRPr lang="en-US" sz="2800" b="1" dirty="0">
              <a:solidFill>
                <a:srgbClr val="F7F6F5"/>
              </a:solidFill>
              <a:latin typeface="Cormorant Garamond"/>
              <a:ea typeface="Cormorant Garamond"/>
              <a:cs typeface="Cormorant Garamond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6F5"/>
              </a:buClr>
              <a:buSzPts val="2400"/>
              <a:buFont typeface="Cormorant Garamond"/>
              <a:buChar char="●"/>
            </a:pPr>
            <a:r>
              <a:rPr lang="en-US" sz="2800" b="1" dirty="0">
                <a:solidFill>
                  <a:srgbClr val="F7F6F5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Prayer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6F5"/>
              </a:buClr>
              <a:buSzPts val="2400"/>
              <a:buFont typeface="Cormorant Garamond"/>
              <a:buChar char="●"/>
            </a:pPr>
            <a:r>
              <a:rPr lang="en-US" sz="2800" b="1" dirty="0">
                <a:solidFill>
                  <a:srgbClr val="F7F6F5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Relaxation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6F5"/>
              </a:buClr>
              <a:buSzPts val="2400"/>
              <a:buFont typeface="Cormorant Garamond"/>
              <a:buChar char="●"/>
            </a:pPr>
            <a:r>
              <a:rPr lang="en-US" sz="2800" b="1" dirty="0">
                <a:solidFill>
                  <a:srgbClr val="F7F6F5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Bonding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6F5"/>
              </a:buClr>
              <a:buSzPts val="2400"/>
              <a:buFont typeface="Cormorant Garamond"/>
              <a:buChar char="●"/>
            </a:pPr>
            <a:r>
              <a:rPr lang="en-US" sz="2800" b="1" dirty="0">
                <a:solidFill>
                  <a:srgbClr val="F7F6F5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Worship</a:t>
            </a: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F6F5"/>
              </a:buClr>
              <a:buSzPts val="2400"/>
              <a:buFont typeface="Cormorant Garamond"/>
              <a:buChar char="●"/>
            </a:pPr>
            <a:r>
              <a:rPr lang="en-US" sz="2800" b="1" dirty="0">
                <a:solidFill>
                  <a:srgbClr val="F7F6F5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Spiritual Rejuvenation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F7F6F5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F7F6F5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F7F6F5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F7F6F5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F7F6F5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EC6E636F-64C3-0F60-145F-2CDE9107A2F9}"/>
              </a:ext>
            </a:extLst>
          </p:cNvPr>
          <p:cNvSpPr/>
          <p:nvPr/>
        </p:nvSpPr>
        <p:spPr>
          <a:xfrm>
            <a:off x="5579984" y="3037774"/>
            <a:ext cx="3828075" cy="3261360"/>
          </a:xfrm>
          <a:custGeom>
            <a:avLst/>
            <a:gdLst/>
            <a:ahLst/>
            <a:cxnLst/>
            <a:rect l="l" t="t" r="r" b="b"/>
            <a:pathLst>
              <a:path w="5488115" h="8229600">
                <a:moveTo>
                  <a:pt x="0" y="0"/>
                </a:moveTo>
                <a:lnTo>
                  <a:pt x="5488114" y="0"/>
                </a:lnTo>
                <a:lnTo>
                  <a:pt x="548811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10">
            <a:extLst>
              <a:ext uri="{FF2B5EF4-FFF2-40B4-BE49-F238E27FC236}">
                <a16:creationId xmlns:a16="http://schemas.microsoft.com/office/drawing/2014/main" id="{AFF2AEFB-79A2-628C-797D-59761CE986A2}"/>
              </a:ext>
            </a:extLst>
          </p:cNvPr>
          <p:cNvSpPr/>
          <p:nvPr/>
        </p:nvSpPr>
        <p:spPr>
          <a:xfrm>
            <a:off x="10037859" y="2960789"/>
            <a:ext cx="3584474" cy="3261360"/>
          </a:xfrm>
          <a:custGeom>
            <a:avLst/>
            <a:gdLst/>
            <a:ahLst/>
            <a:cxnLst/>
            <a:rect l="l" t="t" r="r" b="b"/>
            <a:pathLst>
              <a:path w="6172200" h="8229600">
                <a:moveTo>
                  <a:pt x="0" y="0"/>
                </a:moveTo>
                <a:lnTo>
                  <a:pt x="6172200" y="0"/>
                </a:lnTo>
                <a:lnTo>
                  <a:pt x="61722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7F68"/>
        </a:solidFill>
        <a:effectLst/>
      </p:bgPr>
    </p:bg>
    <p:spTree>
      <p:nvGrpSpPr>
        <p:cNvPr id="1" name="Shape 215">
          <a:extLst>
            <a:ext uri="{FF2B5EF4-FFF2-40B4-BE49-F238E27FC236}">
              <a16:creationId xmlns:a16="http://schemas.microsoft.com/office/drawing/2014/main" id="{18584B50-AD91-792D-D27B-6BCD631D4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>
            <a:extLst>
              <a:ext uri="{FF2B5EF4-FFF2-40B4-BE49-F238E27FC236}">
                <a16:creationId xmlns:a16="http://schemas.microsoft.com/office/drawing/2014/main" id="{AB9A4B0B-C958-3D0B-62AB-0B27D40E4C02}"/>
              </a:ext>
            </a:extLst>
          </p:cNvPr>
          <p:cNvSpPr txBox="1"/>
          <p:nvPr/>
        </p:nvSpPr>
        <p:spPr>
          <a:xfrm>
            <a:off x="1925760" y="500495"/>
            <a:ext cx="14036483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4800" b="1" dirty="0">
                <a:solidFill>
                  <a:srgbClr val="F7F6F5"/>
                </a:solidFill>
                <a:latin typeface="Cormorant Garamond Light"/>
                <a:ea typeface="Cormorant Garamond Light"/>
              </a:rPr>
              <a:t>“We Are BFFs:  Bold. Fearless. Faithful. Sisters.</a:t>
            </a:r>
          </a:p>
          <a:p>
            <a:pPr algn="ctr"/>
            <a:r>
              <a:rPr lang="en-US" sz="4800" b="1" dirty="0">
                <a:solidFill>
                  <a:srgbClr val="F7F6F5"/>
                </a:solidFill>
                <a:latin typeface="Cormorant Garamond Light"/>
                <a:ea typeface="Cormorant Garamond Light"/>
              </a:rPr>
              <a:t>  Shining A light For Christ” </a:t>
            </a:r>
          </a:p>
          <a:p>
            <a:pPr algn="ctr"/>
            <a:endParaRPr lang="en-US" sz="4000" b="1" dirty="0">
              <a:solidFill>
                <a:srgbClr val="F7F6F5"/>
              </a:solidFill>
              <a:latin typeface="Cormorant Garamond Light"/>
              <a:ea typeface="Cormorant Garamond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73E195-DB8C-BAF8-2EC4-7BC73F287884}"/>
              </a:ext>
            </a:extLst>
          </p:cNvPr>
          <p:cNvSpPr txBox="1"/>
          <p:nvPr/>
        </p:nvSpPr>
        <p:spPr>
          <a:xfrm>
            <a:off x="2776540" y="3941901"/>
            <a:ext cx="14832413" cy="51950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6200">
              <a:lnSpc>
                <a:spcPct val="150000"/>
              </a:lnSpc>
              <a:buClr>
                <a:srgbClr val="F7F6F5"/>
              </a:buClr>
              <a:buSzPts val="2400"/>
              <a:tabLst>
                <a:tab pos="457200" algn="l"/>
              </a:tabLst>
            </a:pPr>
            <a:r>
              <a:rPr lang="en-US" sz="3200" dirty="0">
                <a:solidFill>
                  <a:srgbClr val="F7F6F5"/>
                </a:solidFill>
                <a:latin typeface="Cormorant Garamond"/>
                <a:ea typeface="Cormorant Garamond"/>
              </a:rPr>
              <a:t>Cost includes</a:t>
            </a:r>
            <a:endParaRPr lang="en-US" sz="3200" b="1" dirty="0">
              <a:solidFill>
                <a:srgbClr val="F7F6F5"/>
              </a:solidFill>
              <a:latin typeface="Cormorant Garamond"/>
              <a:ea typeface="Cormorant Garamond"/>
            </a:endParaRPr>
          </a:p>
          <a:p>
            <a:pPr marL="647700" indent="-571500">
              <a:lnSpc>
                <a:spcPct val="150000"/>
              </a:lnSpc>
              <a:buClr>
                <a:srgbClr val="F7F6F5"/>
              </a:buClr>
              <a:buSzPts val="240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rgbClr val="F7F6F5"/>
                </a:solidFill>
                <a:latin typeface="Cormorant Garamond"/>
                <a:ea typeface="Cormorant Garamond"/>
              </a:rPr>
              <a:t>3-days, 2-night stay at Jordan Ranch</a:t>
            </a:r>
            <a:endParaRPr lang="en-US" sz="3200" dirty="0">
              <a:latin typeface="Cormorant Garamond"/>
            </a:endParaRPr>
          </a:p>
          <a:p>
            <a:pPr marL="647700" indent="-571500">
              <a:lnSpc>
                <a:spcPct val="150000"/>
              </a:lnSpc>
              <a:buClr>
                <a:srgbClr val="F7F6F5"/>
              </a:buClr>
              <a:buSzPts val="240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rgbClr val="F7F6F5"/>
                </a:solidFill>
                <a:latin typeface="Cormorant Garamond"/>
                <a:ea typeface="Cormorant Garamond"/>
              </a:rPr>
              <a:t>Six meals .  Breakfast, Lunch, and Dinner by Jordan Ranch Chef</a:t>
            </a:r>
          </a:p>
          <a:p>
            <a:pPr marL="647700" indent="-571500">
              <a:lnSpc>
                <a:spcPct val="150000"/>
              </a:lnSpc>
              <a:buClr>
                <a:schemeClr val="bg1"/>
              </a:buClr>
              <a:buSzPts val="2400"/>
              <a:buFont typeface="Arial,Sans-Serif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rgbClr val="F7F6F5"/>
                </a:solidFill>
                <a:latin typeface="Cormorant Garamond"/>
                <a:ea typeface="Cormorant Garamond"/>
              </a:rPr>
              <a:t>Access to Jordan Ranch amenities: pool, sauna, nature trails</a:t>
            </a:r>
            <a:endParaRPr lang="en-US" sz="3200" dirty="0">
              <a:latin typeface="Cormorant Garamond"/>
              <a:ea typeface="Cormorant Garamond"/>
            </a:endParaRPr>
          </a:p>
          <a:p>
            <a:pPr marL="647700" indent="-571500">
              <a:lnSpc>
                <a:spcPct val="150000"/>
              </a:lnSpc>
              <a:buClr>
                <a:srgbClr val="F7F6F5"/>
              </a:buClr>
              <a:buSzPts val="240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rgbClr val="F7F6F5"/>
                </a:solidFill>
                <a:latin typeface="Cormorant Garamond"/>
                <a:ea typeface="Cormorant Garamond"/>
              </a:rPr>
              <a:t>Luxury charter bus, round trip to/from Schulenberg</a:t>
            </a:r>
            <a:endParaRPr lang="en-US" sz="3200" dirty="0">
              <a:latin typeface="Cormorant Garamond"/>
            </a:endParaRPr>
          </a:p>
          <a:p>
            <a:pPr marL="647700" indent="-571500">
              <a:lnSpc>
                <a:spcPct val="150000"/>
              </a:lnSpc>
              <a:buClr>
                <a:srgbClr val="F7F6F5"/>
              </a:buClr>
              <a:buSzPts val="240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rgbClr val="F7F6F5"/>
                </a:solidFill>
                <a:latin typeface="Cormorant Garamond"/>
                <a:ea typeface="Cormorant Garamond"/>
              </a:rPr>
              <a:t>Impact Church Women's Ministry T-shirt</a:t>
            </a:r>
          </a:p>
          <a:p>
            <a:pPr marL="647700" indent="-571500">
              <a:lnSpc>
                <a:spcPct val="150000"/>
              </a:lnSpc>
              <a:buClr>
                <a:srgbClr val="F7F6F5"/>
              </a:buClr>
              <a:buSzPts val="240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rgbClr val="F7F6F5"/>
                </a:solidFill>
                <a:latin typeface="Cormorant Garamond"/>
                <a:ea typeface="Cormorant Garamond"/>
              </a:rPr>
              <a:t>We Are BFFs retreat materials for workshops and journaling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F7391-1DBD-D6FE-A941-2A13FBF224D0}"/>
              </a:ext>
            </a:extLst>
          </p:cNvPr>
          <p:cNvSpPr txBox="1"/>
          <p:nvPr/>
        </p:nvSpPr>
        <p:spPr>
          <a:xfrm>
            <a:off x="972819" y="2852140"/>
            <a:ext cx="15942364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rmorant Garamond Medium"/>
              </a:rPr>
              <a:t>Retreat experience cost</a:t>
            </a:r>
            <a:r>
              <a:rPr lang="en-US" sz="4800" b="1" dirty="0">
                <a:solidFill>
                  <a:schemeClr val="bg1"/>
                </a:solidFill>
                <a:latin typeface="Cormorant Garamond Medium"/>
              </a:rPr>
              <a:t>:  $</a:t>
            </a:r>
            <a:r>
              <a:rPr lang="en-US" sz="4800" dirty="0">
                <a:solidFill>
                  <a:srgbClr val="F7F6F5"/>
                </a:solidFill>
                <a:latin typeface="Cormorant Garamond Medium"/>
              </a:rPr>
              <a:t>400.00</a:t>
            </a:r>
            <a:endParaRPr lang="en-US" sz="4800" b="1" dirty="0">
              <a:solidFill>
                <a:srgbClr val="F7F6F5"/>
              </a:solidFill>
              <a:latin typeface="Cormorant Garamo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85495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57B0B-643E-AFBD-B1D4-2C418E7C3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4AE35DC-C93D-62CB-B68F-C3F8710C3FC9}"/>
              </a:ext>
            </a:extLst>
          </p:cNvPr>
          <p:cNvGrpSpPr/>
          <p:nvPr/>
        </p:nvGrpSpPr>
        <p:grpSpPr>
          <a:xfrm>
            <a:off x="-111751" y="-361785"/>
            <a:ext cx="18628300" cy="11010570"/>
            <a:chOff x="0" y="0"/>
            <a:chExt cx="2147483647" cy="1385300050"/>
          </a:xfrm>
          <a:solidFill>
            <a:srgbClr val="984807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EEFC5F8-C4DE-8967-2CA0-B0ECD6F40F5C}"/>
                </a:ext>
              </a:extLst>
            </p:cNvPr>
            <p:cNvSpPr/>
            <p:nvPr/>
          </p:nvSpPr>
          <p:spPr>
            <a:xfrm>
              <a:off x="72390" y="72390"/>
              <a:ext cx="2147483647" cy="1385155305"/>
            </a:xfrm>
            <a:custGeom>
              <a:avLst/>
              <a:gdLst/>
              <a:ahLst/>
              <a:cxnLst/>
              <a:rect l="l" t="t" r="r" b="b"/>
              <a:pathLst>
                <a:path w="2147483647" h="1385155305">
                  <a:moveTo>
                    <a:pt x="0" y="0"/>
                  </a:moveTo>
                  <a:lnTo>
                    <a:pt x="2147411257" y="0"/>
                  </a:lnTo>
                  <a:lnTo>
                    <a:pt x="2147411257" y="1385155305"/>
                  </a:lnTo>
                  <a:lnTo>
                    <a:pt x="0" y="138515530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B333A45-C268-8BB0-3480-E44552A10AF6}"/>
                </a:ext>
              </a:extLst>
            </p:cNvPr>
            <p:cNvSpPr/>
            <p:nvPr/>
          </p:nvSpPr>
          <p:spPr>
            <a:xfrm>
              <a:off x="0" y="0"/>
              <a:ext cx="2147483647" cy="1385300026"/>
            </a:xfrm>
            <a:custGeom>
              <a:avLst/>
              <a:gdLst/>
              <a:ahLst/>
              <a:cxnLst/>
              <a:rect l="l" t="t" r="r" b="b"/>
              <a:pathLst>
                <a:path w="2147483647" h="1385300026">
                  <a:moveTo>
                    <a:pt x="2147483647" y="1385155266"/>
                  </a:moveTo>
                  <a:lnTo>
                    <a:pt x="2147483647" y="1385155266"/>
                  </a:lnTo>
                  <a:lnTo>
                    <a:pt x="2147483647" y="1385300026"/>
                  </a:lnTo>
                  <a:lnTo>
                    <a:pt x="2147483647" y="1385300026"/>
                  </a:lnTo>
                  <a:lnTo>
                    <a:pt x="2147483647" y="138515526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85155266"/>
                  </a:lnTo>
                  <a:lnTo>
                    <a:pt x="0" y="1385155266"/>
                  </a:lnTo>
                  <a:lnTo>
                    <a:pt x="0" y="144780"/>
                  </a:lnTo>
                  <a:close/>
                  <a:moveTo>
                    <a:pt x="0" y="1385155266"/>
                  </a:moveTo>
                  <a:lnTo>
                    <a:pt x="144780" y="1385155266"/>
                  </a:lnTo>
                  <a:lnTo>
                    <a:pt x="144780" y="1385300026"/>
                  </a:lnTo>
                  <a:lnTo>
                    <a:pt x="0" y="1385300026"/>
                  </a:lnTo>
                  <a:lnTo>
                    <a:pt x="0" y="1385155266"/>
                  </a:lnTo>
                  <a:close/>
                  <a:moveTo>
                    <a:pt x="2147483647" y="144780"/>
                  </a:moveTo>
                  <a:lnTo>
                    <a:pt x="2147483647" y="144780"/>
                  </a:lnTo>
                  <a:lnTo>
                    <a:pt x="2147483647" y="1385155266"/>
                  </a:lnTo>
                  <a:lnTo>
                    <a:pt x="2147483647" y="1385155266"/>
                  </a:lnTo>
                  <a:lnTo>
                    <a:pt x="2147483647" y="144780"/>
                  </a:lnTo>
                  <a:close/>
                  <a:moveTo>
                    <a:pt x="144780" y="1385155266"/>
                  </a:moveTo>
                  <a:lnTo>
                    <a:pt x="2147483647" y="1385155266"/>
                  </a:lnTo>
                  <a:lnTo>
                    <a:pt x="2147483647" y="1385300026"/>
                  </a:lnTo>
                  <a:lnTo>
                    <a:pt x="144780" y="1385300026"/>
                  </a:lnTo>
                  <a:lnTo>
                    <a:pt x="144780" y="1385155266"/>
                  </a:lnTo>
                  <a:close/>
                  <a:moveTo>
                    <a:pt x="2147483647" y="0"/>
                  </a:moveTo>
                  <a:lnTo>
                    <a:pt x="2147483647" y="0"/>
                  </a:lnTo>
                  <a:lnTo>
                    <a:pt x="2147483647" y="144780"/>
                  </a:lnTo>
                  <a:lnTo>
                    <a:pt x="2147483647" y="144780"/>
                  </a:lnTo>
                  <a:lnTo>
                    <a:pt x="21474836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47483647" y="0"/>
                  </a:lnTo>
                  <a:lnTo>
                    <a:pt x="21474836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251A7086-D727-25BC-9C31-FD930BC87BE0}"/>
              </a:ext>
            </a:extLst>
          </p:cNvPr>
          <p:cNvSpPr txBox="1"/>
          <p:nvPr/>
        </p:nvSpPr>
        <p:spPr>
          <a:xfrm>
            <a:off x="2445026" y="372055"/>
            <a:ext cx="13396377" cy="695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400" spc="-84">
                <a:solidFill>
                  <a:srgbClr val="FFFFFF"/>
                </a:solidFill>
                <a:latin typeface="RoxboroughCF"/>
                <a:ea typeface="RoxboroughCF"/>
                <a:cs typeface="RoxboroughCF"/>
                <a:sym typeface="RoxboroughCF"/>
              </a:rPr>
              <a:t>2025 Women’s Ministry Retreat Registration Process</a:t>
            </a: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262A777-8D17-7970-BC87-7D5921B551E0}"/>
              </a:ext>
            </a:extLst>
          </p:cNvPr>
          <p:cNvGrpSpPr/>
          <p:nvPr/>
        </p:nvGrpSpPr>
        <p:grpSpPr>
          <a:xfrm>
            <a:off x="10906875" y="3448760"/>
            <a:ext cx="3242886" cy="6794888"/>
            <a:chOff x="0" y="-28575"/>
            <a:chExt cx="812800" cy="136904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4AFAC7B-AFB1-591C-A976-C55E95B158E6}"/>
                </a:ext>
              </a:extLst>
            </p:cNvPr>
            <p:cNvSpPr/>
            <p:nvPr/>
          </p:nvSpPr>
          <p:spPr>
            <a:xfrm>
              <a:off x="0" y="11604"/>
              <a:ext cx="812800" cy="1328863"/>
            </a:xfrm>
            <a:custGeom>
              <a:avLst/>
              <a:gdLst/>
              <a:ahLst/>
              <a:cxnLst/>
              <a:rect l="l" t="t" r="r" b="b"/>
              <a:pathLst>
                <a:path w="812800" h="132886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200923"/>
                  </a:lnTo>
                  <a:cubicBezTo>
                    <a:pt x="812800" y="1234855"/>
                    <a:pt x="799321" y="1267397"/>
                    <a:pt x="775327" y="1291390"/>
                  </a:cubicBezTo>
                  <a:cubicBezTo>
                    <a:pt x="751333" y="1315384"/>
                    <a:pt x="718791" y="1328863"/>
                    <a:pt x="684859" y="1328863"/>
                  </a:cubicBezTo>
                  <a:lnTo>
                    <a:pt x="127941" y="1328863"/>
                  </a:lnTo>
                  <a:cubicBezTo>
                    <a:pt x="94009" y="1328863"/>
                    <a:pt x="61467" y="1315384"/>
                    <a:pt x="37473" y="1291390"/>
                  </a:cubicBezTo>
                  <a:cubicBezTo>
                    <a:pt x="13479" y="1267397"/>
                    <a:pt x="0" y="1234855"/>
                    <a:pt x="0" y="120092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8BAB2E78-7440-A5C0-7CA9-55E8339B8E84}"/>
                </a:ext>
              </a:extLst>
            </p:cNvPr>
            <p:cNvSpPr txBox="1"/>
            <p:nvPr/>
          </p:nvSpPr>
          <p:spPr>
            <a:xfrm>
              <a:off x="0" y="-28575"/>
              <a:ext cx="812800" cy="1357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74E05123-8DBC-D13A-4D42-B98F61664822}"/>
              </a:ext>
            </a:extLst>
          </p:cNvPr>
          <p:cNvGrpSpPr/>
          <p:nvPr/>
        </p:nvGrpSpPr>
        <p:grpSpPr>
          <a:xfrm>
            <a:off x="14415744" y="3625380"/>
            <a:ext cx="3351574" cy="6603114"/>
            <a:chOff x="0" y="0"/>
            <a:chExt cx="812800" cy="1328863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3C3D4C4-9A09-03D1-2FC7-E1A30EAF7038}"/>
                </a:ext>
              </a:extLst>
            </p:cNvPr>
            <p:cNvSpPr/>
            <p:nvPr/>
          </p:nvSpPr>
          <p:spPr>
            <a:xfrm>
              <a:off x="0" y="0"/>
              <a:ext cx="812800" cy="1328863"/>
            </a:xfrm>
            <a:custGeom>
              <a:avLst/>
              <a:gdLst/>
              <a:ahLst/>
              <a:cxnLst/>
              <a:rect l="l" t="t" r="r" b="b"/>
              <a:pathLst>
                <a:path w="812800" h="132886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200923"/>
                  </a:lnTo>
                  <a:cubicBezTo>
                    <a:pt x="812800" y="1234855"/>
                    <a:pt x="799321" y="1267397"/>
                    <a:pt x="775327" y="1291390"/>
                  </a:cubicBezTo>
                  <a:cubicBezTo>
                    <a:pt x="751333" y="1315384"/>
                    <a:pt x="718791" y="1328863"/>
                    <a:pt x="684859" y="1328863"/>
                  </a:cubicBezTo>
                  <a:lnTo>
                    <a:pt x="127941" y="1328863"/>
                  </a:lnTo>
                  <a:cubicBezTo>
                    <a:pt x="94009" y="1328863"/>
                    <a:pt x="61467" y="1315384"/>
                    <a:pt x="37473" y="1291390"/>
                  </a:cubicBezTo>
                  <a:cubicBezTo>
                    <a:pt x="13479" y="1267397"/>
                    <a:pt x="0" y="1234855"/>
                    <a:pt x="0" y="120092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6BCA58C8-1B75-D245-9C6A-335C46E41E4D}"/>
                </a:ext>
              </a:extLst>
            </p:cNvPr>
            <p:cNvSpPr txBox="1"/>
            <p:nvPr/>
          </p:nvSpPr>
          <p:spPr>
            <a:xfrm>
              <a:off x="0" y="-28575"/>
              <a:ext cx="812800" cy="1357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1" name="TextBox 41">
            <a:extLst>
              <a:ext uri="{FF2B5EF4-FFF2-40B4-BE49-F238E27FC236}">
                <a16:creationId xmlns:a16="http://schemas.microsoft.com/office/drawing/2014/main" id="{79D6288F-F8D0-1E0F-02FD-9E68230AAB6E}"/>
              </a:ext>
            </a:extLst>
          </p:cNvPr>
          <p:cNvSpPr txBox="1"/>
          <p:nvPr/>
        </p:nvSpPr>
        <p:spPr>
          <a:xfrm>
            <a:off x="7543738" y="2825184"/>
            <a:ext cx="3086100" cy="16853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919"/>
              </a:lnSpc>
            </a:pPr>
            <a:endParaRPr lang="en-US" sz="2799" b="1" spc="447">
              <a:solidFill>
                <a:srgbClr val="FF313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56" name="Freeform 56">
            <a:extLst>
              <a:ext uri="{FF2B5EF4-FFF2-40B4-BE49-F238E27FC236}">
                <a16:creationId xmlns:a16="http://schemas.microsoft.com/office/drawing/2014/main" id="{BEB67E5E-72DA-816F-ECA7-89220CD1929F}"/>
              </a:ext>
            </a:extLst>
          </p:cNvPr>
          <p:cNvSpPr/>
          <p:nvPr/>
        </p:nvSpPr>
        <p:spPr>
          <a:xfrm>
            <a:off x="4080921" y="1598059"/>
            <a:ext cx="3086099" cy="1853385"/>
          </a:xfrm>
          <a:custGeom>
            <a:avLst/>
            <a:gdLst/>
            <a:ahLst/>
            <a:cxnLst/>
            <a:rect l="l" t="t" r="r" b="b"/>
            <a:pathLst>
              <a:path w="812800" h="297740">
                <a:moveTo>
                  <a:pt x="127941" y="0"/>
                </a:moveTo>
                <a:lnTo>
                  <a:pt x="684859" y="0"/>
                </a:lnTo>
                <a:cubicBezTo>
                  <a:pt x="718791" y="0"/>
                  <a:pt x="751333" y="13479"/>
                  <a:pt x="775327" y="37473"/>
                </a:cubicBezTo>
                <a:cubicBezTo>
                  <a:pt x="799321" y="61467"/>
                  <a:pt x="812800" y="94009"/>
                  <a:pt x="812800" y="127941"/>
                </a:cubicBezTo>
                <a:lnTo>
                  <a:pt x="812800" y="169799"/>
                </a:lnTo>
                <a:cubicBezTo>
                  <a:pt x="812800" y="203731"/>
                  <a:pt x="799321" y="236273"/>
                  <a:pt x="775327" y="260267"/>
                </a:cubicBezTo>
                <a:cubicBezTo>
                  <a:pt x="751333" y="284260"/>
                  <a:pt x="718791" y="297740"/>
                  <a:pt x="684859" y="297740"/>
                </a:cubicBezTo>
                <a:lnTo>
                  <a:pt x="127941" y="297740"/>
                </a:lnTo>
                <a:cubicBezTo>
                  <a:pt x="94009" y="297740"/>
                  <a:pt x="61467" y="284260"/>
                  <a:pt x="37473" y="260267"/>
                </a:cubicBezTo>
                <a:cubicBezTo>
                  <a:pt x="13479" y="236273"/>
                  <a:pt x="0" y="203731"/>
                  <a:pt x="0" y="169799"/>
                </a:cubicBezTo>
                <a:lnTo>
                  <a:pt x="0" y="127941"/>
                </a:lnTo>
                <a:cubicBezTo>
                  <a:pt x="0" y="94009"/>
                  <a:pt x="13479" y="61467"/>
                  <a:pt x="37473" y="37473"/>
                </a:cubicBezTo>
                <a:cubicBezTo>
                  <a:pt x="61467" y="13479"/>
                  <a:pt x="94009" y="0"/>
                  <a:pt x="12794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pPr algn="ctr"/>
            <a:r>
              <a:rPr lang="en-US" sz="2400" b="1" u="sng">
                <a:solidFill>
                  <a:srgbClr val="FF0000"/>
                </a:solidFill>
                <a:latin typeface="Montserrat Bold" panose="020B0604020202020204" charset="0"/>
                <a:cs typeface="Montserrat Bold" panose="020B0604020202020204" charset="0"/>
              </a:rPr>
              <a:t>STEP 2</a:t>
            </a:r>
          </a:p>
          <a:p>
            <a:pPr algn="ctr"/>
            <a:endParaRPr lang="en-US" sz="2400" b="1" u="sng">
              <a:solidFill>
                <a:srgbClr val="FF0000"/>
              </a:solidFill>
              <a:latin typeface="Montserrat Bold" panose="020B0604020202020204" charset="0"/>
              <a:cs typeface="Montserrat Bold" panose="020B0604020202020204" charset="0"/>
            </a:endParaRPr>
          </a:p>
          <a:p>
            <a:pPr algn="ctr"/>
            <a:r>
              <a:rPr lang="en-US" sz="2400" b="1">
                <a:latin typeface="Montserrat Bold" panose="020B0604020202020204" charset="0"/>
                <a:cs typeface="Montserrat Bold" panose="020B0604020202020204" charset="0"/>
              </a:rPr>
              <a:t>Max Capacity :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Montserrat Bold" panose="020B0604020202020204" charset="0"/>
                <a:cs typeface="Montserrat Bold" panose="020B0604020202020204" charset="0"/>
              </a:rPr>
              <a:t>65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37923EFC-7910-EDEB-9CF4-1156228C9C0F}"/>
              </a:ext>
            </a:extLst>
          </p:cNvPr>
          <p:cNvGrpSpPr/>
          <p:nvPr/>
        </p:nvGrpSpPr>
        <p:grpSpPr>
          <a:xfrm>
            <a:off x="480926" y="3587962"/>
            <a:ext cx="3419019" cy="6617580"/>
            <a:chOff x="0" y="0"/>
            <a:chExt cx="812800" cy="132886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953CF28-D361-4935-F1C5-E7A4A9A2EF62}"/>
                </a:ext>
              </a:extLst>
            </p:cNvPr>
            <p:cNvSpPr/>
            <p:nvPr/>
          </p:nvSpPr>
          <p:spPr>
            <a:xfrm>
              <a:off x="0" y="0"/>
              <a:ext cx="812800" cy="1328863"/>
            </a:xfrm>
            <a:custGeom>
              <a:avLst/>
              <a:gdLst/>
              <a:ahLst/>
              <a:cxnLst/>
              <a:rect l="l" t="t" r="r" b="b"/>
              <a:pathLst>
                <a:path w="812800" h="132886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200923"/>
                  </a:lnTo>
                  <a:cubicBezTo>
                    <a:pt x="812800" y="1234855"/>
                    <a:pt x="799321" y="1267397"/>
                    <a:pt x="775327" y="1291390"/>
                  </a:cubicBezTo>
                  <a:cubicBezTo>
                    <a:pt x="751333" y="1315384"/>
                    <a:pt x="718791" y="1328863"/>
                    <a:pt x="684859" y="1328863"/>
                  </a:cubicBezTo>
                  <a:lnTo>
                    <a:pt x="127941" y="1328863"/>
                  </a:lnTo>
                  <a:cubicBezTo>
                    <a:pt x="94009" y="1328863"/>
                    <a:pt x="61467" y="1315384"/>
                    <a:pt x="37473" y="1291390"/>
                  </a:cubicBezTo>
                  <a:cubicBezTo>
                    <a:pt x="13479" y="1267397"/>
                    <a:pt x="0" y="1234855"/>
                    <a:pt x="0" y="120092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7F3A760-8E3E-A546-D2D4-8A5BDFBC54F5}"/>
                </a:ext>
              </a:extLst>
            </p:cNvPr>
            <p:cNvSpPr txBox="1"/>
            <p:nvPr/>
          </p:nvSpPr>
          <p:spPr>
            <a:xfrm>
              <a:off x="0" y="-28575"/>
              <a:ext cx="812800" cy="1357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06254ADC-A0FE-BFA8-BF1C-9C8F69DD8580}"/>
              </a:ext>
            </a:extLst>
          </p:cNvPr>
          <p:cNvGrpSpPr/>
          <p:nvPr/>
        </p:nvGrpSpPr>
        <p:grpSpPr>
          <a:xfrm>
            <a:off x="4091636" y="3610914"/>
            <a:ext cx="3210129" cy="6617580"/>
            <a:chOff x="0" y="0"/>
            <a:chExt cx="812800" cy="1328863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F7498F8-1AEC-3370-BE9C-B6A5D6C099F4}"/>
                </a:ext>
              </a:extLst>
            </p:cNvPr>
            <p:cNvSpPr/>
            <p:nvPr/>
          </p:nvSpPr>
          <p:spPr>
            <a:xfrm>
              <a:off x="0" y="0"/>
              <a:ext cx="812800" cy="1328863"/>
            </a:xfrm>
            <a:custGeom>
              <a:avLst/>
              <a:gdLst/>
              <a:ahLst/>
              <a:cxnLst/>
              <a:rect l="l" t="t" r="r" b="b"/>
              <a:pathLst>
                <a:path w="812800" h="132886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200923"/>
                  </a:lnTo>
                  <a:cubicBezTo>
                    <a:pt x="812800" y="1234855"/>
                    <a:pt x="799321" y="1267397"/>
                    <a:pt x="775327" y="1291390"/>
                  </a:cubicBezTo>
                  <a:cubicBezTo>
                    <a:pt x="751333" y="1315384"/>
                    <a:pt x="718791" y="1328863"/>
                    <a:pt x="684859" y="1328863"/>
                  </a:cubicBezTo>
                  <a:lnTo>
                    <a:pt x="127941" y="1328863"/>
                  </a:lnTo>
                  <a:cubicBezTo>
                    <a:pt x="94009" y="1328863"/>
                    <a:pt x="61467" y="1315384"/>
                    <a:pt x="37473" y="1291390"/>
                  </a:cubicBezTo>
                  <a:cubicBezTo>
                    <a:pt x="13479" y="1267397"/>
                    <a:pt x="0" y="1234855"/>
                    <a:pt x="0" y="120092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FD7C122-B62C-33DB-F2E8-E09C464B9D5B}"/>
                </a:ext>
              </a:extLst>
            </p:cNvPr>
            <p:cNvSpPr txBox="1"/>
            <p:nvPr/>
          </p:nvSpPr>
          <p:spPr>
            <a:xfrm>
              <a:off x="0" y="-28575"/>
              <a:ext cx="812800" cy="1357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3881C5E9-C3C6-327C-7E5B-FC1828B6A1E8}"/>
              </a:ext>
            </a:extLst>
          </p:cNvPr>
          <p:cNvGrpSpPr/>
          <p:nvPr/>
        </p:nvGrpSpPr>
        <p:grpSpPr>
          <a:xfrm>
            <a:off x="7418684" y="3434156"/>
            <a:ext cx="3268366" cy="6794338"/>
            <a:chOff x="0" y="-28575"/>
            <a:chExt cx="812800" cy="1369016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0DC2AB2-2C8F-4134-8C58-D997DEF9B451}"/>
                </a:ext>
              </a:extLst>
            </p:cNvPr>
            <p:cNvSpPr/>
            <p:nvPr/>
          </p:nvSpPr>
          <p:spPr>
            <a:xfrm>
              <a:off x="0" y="11578"/>
              <a:ext cx="812800" cy="1328863"/>
            </a:xfrm>
            <a:custGeom>
              <a:avLst/>
              <a:gdLst/>
              <a:ahLst/>
              <a:cxnLst/>
              <a:rect l="l" t="t" r="r" b="b"/>
              <a:pathLst>
                <a:path w="812800" h="132886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200923"/>
                  </a:lnTo>
                  <a:cubicBezTo>
                    <a:pt x="812800" y="1234855"/>
                    <a:pt x="799321" y="1267397"/>
                    <a:pt x="775327" y="1291390"/>
                  </a:cubicBezTo>
                  <a:cubicBezTo>
                    <a:pt x="751333" y="1315384"/>
                    <a:pt x="718791" y="1328863"/>
                    <a:pt x="684859" y="1328863"/>
                  </a:cubicBezTo>
                  <a:lnTo>
                    <a:pt x="127941" y="1328863"/>
                  </a:lnTo>
                  <a:cubicBezTo>
                    <a:pt x="94009" y="1328863"/>
                    <a:pt x="61467" y="1315384"/>
                    <a:pt x="37473" y="1291390"/>
                  </a:cubicBezTo>
                  <a:cubicBezTo>
                    <a:pt x="13479" y="1267397"/>
                    <a:pt x="0" y="1234855"/>
                    <a:pt x="0" y="120092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BB647246-BD90-94B7-3EFD-2F500FBC2164}"/>
                </a:ext>
              </a:extLst>
            </p:cNvPr>
            <p:cNvSpPr txBox="1"/>
            <p:nvPr/>
          </p:nvSpPr>
          <p:spPr>
            <a:xfrm>
              <a:off x="0" y="-28575"/>
              <a:ext cx="812800" cy="1357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6B373856-D402-DFDD-14ED-53DDB5B92FD1}"/>
              </a:ext>
            </a:extLst>
          </p:cNvPr>
          <p:cNvSpPr txBox="1"/>
          <p:nvPr/>
        </p:nvSpPr>
        <p:spPr>
          <a:xfrm>
            <a:off x="14619051" y="3924759"/>
            <a:ext cx="2987681" cy="5529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000">
                <a:solidFill>
                  <a:srgbClr val="5B4F47"/>
                </a:solidFill>
                <a:latin typeface="Montserrat Bold"/>
                <a:ea typeface="Sorts Mill Goudy"/>
                <a:cs typeface="Montserrat Bold" panose="020B0604020202020204" charset="0"/>
                <a:sym typeface="Sorts Mill Goudy"/>
              </a:rPr>
              <a:t>Final Confirmation of registration is when</a:t>
            </a:r>
          </a:p>
          <a:p>
            <a:pPr marL="457200" indent="-457200" algn="l">
              <a:lnSpc>
                <a:spcPts val="3079"/>
              </a:lnSpc>
              <a:buFont typeface="+mj-lt"/>
              <a:buAutoNum type="arabicPeriod"/>
            </a:pPr>
            <a:r>
              <a:rPr lang="en-US" sz="2000">
                <a:solidFill>
                  <a:srgbClr val="5B4F47"/>
                </a:solidFill>
                <a:latin typeface="Montserrat Bold"/>
                <a:ea typeface="Sorts Mill Goudy"/>
                <a:cs typeface="Montserrat Bold" panose="020B0604020202020204" charset="0"/>
                <a:sym typeface="Sorts Mill Goudy"/>
              </a:rPr>
              <a:t>$400.00 has been paid in full </a:t>
            </a:r>
            <a:endParaRPr lang="en-US" sz="2000">
              <a:solidFill>
                <a:srgbClr val="5B4F47"/>
              </a:solidFill>
              <a:latin typeface="Montserrat Bold"/>
              <a:ea typeface="Sorts Mill Goudy"/>
              <a:cs typeface="Montserrat Bold" panose="020B0604020202020204" charset="0"/>
            </a:endParaRPr>
          </a:p>
          <a:p>
            <a:pPr marL="457200" indent="-457200" algn="l">
              <a:lnSpc>
                <a:spcPts val="3079"/>
              </a:lnSpc>
              <a:buFont typeface="+mj-lt"/>
              <a:buAutoNum type="arabicPeriod"/>
            </a:pPr>
            <a:r>
              <a:rPr lang="en-US" sz="2000">
                <a:solidFill>
                  <a:srgbClr val="5B4F47"/>
                </a:solidFill>
                <a:latin typeface="Montserrat Bold"/>
                <a:ea typeface="Sorts Mill Goudy"/>
                <a:cs typeface="Montserrat Bold" panose="020B0604020202020204" charset="0"/>
                <a:sym typeface="Sorts Mill Goudy"/>
              </a:rPr>
              <a:t>Registration form has been completed and submitted.</a:t>
            </a:r>
            <a:endParaRPr lang="en-US" sz="2000">
              <a:solidFill>
                <a:srgbClr val="5B4F47"/>
              </a:solidFill>
              <a:latin typeface="Montserrat Bold"/>
              <a:ea typeface="Sorts Mill Goudy"/>
              <a:cs typeface="Montserrat Bold" panose="020B0604020202020204" charset="0"/>
            </a:endParaRPr>
          </a:p>
          <a:p>
            <a:pPr marL="457200" indent="-457200">
              <a:lnSpc>
                <a:spcPts val="3079"/>
              </a:lnSpc>
              <a:buFont typeface="+mj-lt"/>
              <a:buAutoNum type="arabicPeriod"/>
            </a:pPr>
            <a:r>
              <a:rPr lang="en-US" sz="2000">
                <a:solidFill>
                  <a:srgbClr val="5B4F47"/>
                </a:solidFill>
                <a:latin typeface="Montserrat Bold"/>
                <a:ea typeface="Sorts Mill Goudy"/>
                <a:cs typeface="Montserrat Bold" panose="020B0604020202020204" charset="0"/>
                <a:sym typeface="Sorts Mill Goudy"/>
              </a:rPr>
              <a:t>by the first 65 registrants</a:t>
            </a:r>
            <a:endParaRPr lang="en-US" sz="2000">
              <a:solidFill>
                <a:srgbClr val="5B4F47"/>
              </a:solidFill>
              <a:latin typeface="Montserrat Bold"/>
              <a:ea typeface="Sorts Mill Goudy"/>
              <a:cs typeface="Montserrat Bold" panose="020B0604020202020204" charset="0"/>
            </a:endParaRPr>
          </a:p>
          <a:p>
            <a:pPr>
              <a:lnSpc>
                <a:spcPts val="3079"/>
              </a:lnSpc>
            </a:pPr>
            <a:r>
              <a:rPr lang="en-US" sz="2000">
                <a:solidFill>
                  <a:srgbClr val="5B4F47"/>
                </a:solidFill>
                <a:latin typeface="Montserrat Bold"/>
                <a:ea typeface="Sorts Mill Goudy"/>
                <a:cs typeface="Montserrat Bold" panose="020B0604020202020204" charset="0"/>
                <a:sym typeface="Sorts Mill Goudy"/>
              </a:rPr>
              <a:t>Confirmation emailed to each registrant.  </a:t>
            </a:r>
            <a:endParaRPr lang="en-US" sz="2000">
              <a:solidFill>
                <a:srgbClr val="5B4F47"/>
              </a:solidFill>
              <a:latin typeface="Montserrat Bold"/>
              <a:ea typeface="Sorts Mill Goudy"/>
              <a:cs typeface="Montserrat Bold" panose="020B0604020202020204" charset="0"/>
            </a:endParaRPr>
          </a:p>
          <a:p>
            <a:pPr>
              <a:lnSpc>
                <a:spcPts val="3079"/>
              </a:lnSpc>
            </a:pPr>
            <a:r>
              <a:rPr lang="en-US" sz="2000">
                <a:solidFill>
                  <a:srgbClr val="5B4F47"/>
                </a:solidFill>
                <a:latin typeface="Montserrat Bold"/>
                <a:ea typeface="Sorts Mill Goudy"/>
                <a:cs typeface="Montserrat Bold" panose="020B0604020202020204" charset="0"/>
                <a:sym typeface="Sorts Mill Goudy"/>
              </a:rPr>
              <a:t>A Wait List will be generated.</a:t>
            </a:r>
            <a:endParaRPr lang="en-US" sz="2000">
              <a:solidFill>
                <a:srgbClr val="5B4F47"/>
              </a:solidFill>
              <a:latin typeface="Montserrat Bold"/>
              <a:ea typeface="Sorts Mill Goudy"/>
              <a:cs typeface="Montserrat Bold" panose="020B060402020202020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625AC72-06A6-5775-8AC4-7A54F5CEDE1A}"/>
              </a:ext>
            </a:extLst>
          </p:cNvPr>
          <p:cNvGrpSpPr/>
          <p:nvPr/>
        </p:nvGrpSpPr>
        <p:grpSpPr>
          <a:xfrm>
            <a:off x="592826" y="3822673"/>
            <a:ext cx="3288358" cy="6092274"/>
            <a:chOff x="593643" y="3780061"/>
            <a:chExt cx="3288358" cy="4922017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7E583DEA-F30D-98C9-827C-76DE9F016679}"/>
                </a:ext>
              </a:extLst>
            </p:cNvPr>
            <p:cNvSpPr txBox="1"/>
            <p:nvPr/>
          </p:nvSpPr>
          <p:spPr>
            <a:xfrm>
              <a:off x="593643" y="3780061"/>
              <a:ext cx="3288358" cy="41079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000">
                  <a:solidFill>
                    <a:srgbClr val="5B4F47"/>
                  </a:solidFill>
                  <a:latin typeface="Montserrat Bold" panose="020B0604020202020204" charset="0"/>
                  <a:ea typeface="Sorts Mill Goudy"/>
                  <a:cs typeface="Montserrat Bold" panose="020B0604020202020204" charset="0"/>
                  <a:sym typeface="Sorts Mill Goudy"/>
                </a:rPr>
                <a:t> Make $100 deposit       payment.(minimum)</a:t>
              </a:r>
            </a:p>
            <a:p>
              <a:pPr marL="474979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000">
                  <a:solidFill>
                    <a:srgbClr val="5B4F47"/>
                  </a:solidFill>
                  <a:latin typeface="Montserrat Bold" panose="020B0604020202020204" charset="0"/>
                  <a:ea typeface="Sorts Mill Goudy"/>
                  <a:cs typeface="Montserrat Bold" panose="020B0604020202020204" charset="0"/>
                  <a:sym typeface="Sorts Mill Goudy"/>
                </a:rPr>
                <a:t>Women’s Retreat QR code or link used to make payment</a:t>
              </a:r>
            </a:p>
            <a:p>
              <a:pPr marL="474979" lvl="1" indent="-237490" algn="l">
                <a:lnSpc>
                  <a:spcPts val="3079"/>
                </a:lnSpc>
                <a:buFont typeface="Arial"/>
                <a:buChar char="•"/>
              </a:pPr>
              <a:r>
                <a:rPr lang="en-US" sz="2000">
                  <a:solidFill>
                    <a:srgbClr val="5B4F47"/>
                  </a:solidFill>
                  <a:latin typeface="Montserrat Bold" panose="020B0604020202020204" charset="0"/>
                  <a:ea typeface="Sorts Mill Goudy"/>
                  <a:cs typeface="Montserrat Bold" panose="020B0604020202020204" charset="0"/>
                  <a:sym typeface="Sorts Mill Goudy"/>
                </a:rPr>
                <a:t>QR code and Link will be in Church Newsletter, church website, or Church App </a:t>
              </a:r>
              <a:r>
                <a:rPr lang="en-US" sz="2000" err="1">
                  <a:solidFill>
                    <a:srgbClr val="5B4F47"/>
                  </a:solidFill>
                  <a:latin typeface="Montserrat Bold" panose="020B0604020202020204" charset="0"/>
                  <a:ea typeface="Sorts Mill Goudy"/>
                  <a:cs typeface="Montserrat Bold" panose="020B0604020202020204" charset="0"/>
                  <a:sym typeface="Sorts Mill Goudy"/>
                </a:rPr>
                <a:t>PushPay</a:t>
              </a:r>
              <a:endParaRPr lang="en-US" sz="2000">
                <a:solidFill>
                  <a:srgbClr val="5B4F47"/>
                </a:solidFill>
                <a:latin typeface="Montserrat Bold" panose="020B0604020202020204" charset="0"/>
                <a:ea typeface="Sorts Mill Goudy"/>
                <a:cs typeface="Montserrat Bold" panose="020B0604020202020204" charset="0"/>
                <a:sym typeface="Sorts Mill Goudy"/>
              </a:endParaRPr>
            </a:p>
            <a:p>
              <a:pPr marL="474979" lvl="1" indent="-237490" algn="l">
                <a:lnSpc>
                  <a:spcPts val="3079"/>
                </a:lnSpc>
                <a:buFont typeface="Arial"/>
                <a:buChar char="•"/>
              </a:pPr>
              <a:r>
                <a:rPr lang="en-US" sz="2000">
                  <a:solidFill>
                    <a:srgbClr val="5B4F47"/>
                  </a:solidFill>
                  <a:latin typeface="Montserrat Bold" panose="020B0604020202020204" charset="0"/>
                  <a:ea typeface="Sorts Mill Goudy"/>
                  <a:cs typeface="Montserrat Bold" panose="020B0604020202020204" charset="0"/>
                  <a:sym typeface="Sorts Mill Goudy"/>
                </a:rPr>
                <a:t>If paying by check </a:t>
              </a:r>
              <a:r>
                <a:rPr lang="en-US" sz="2000" b="1">
                  <a:solidFill>
                    <a:srgbClr val="5B4F47"/>
                  </a:solidFill>
                  <a:latin typeface="Montserrat Bold" panose="020B0604020202020204" charset="0"/>
                  <a:ea typeface="Sorts Mill Goudy"/>
                  <a:cs typeface="Montserrat Bold" panose="020B0604020202020204" charset="0"/>
                  <a:sym typeface="Sorts Mill Goudy"/>
                </a:rPr>
                <a:t>Add “Retreat” in memo line</a:t>
              </a:r>
              <a:r>
                <a:rPr lang="en-US" sz="2000">
                  <a:solidFill>
                    <a:srgbClr val="5B4F47"/>
                  </a:solidFill>
                  <a:latin typeface="Montserrat Bold" panose="020B0604020202020204" charset="0"/>
                  <a:ea typeface="Sorts Mill Goudy"/>
                  <a:cs typeface="Montserrat Bold" panose="020B0604020202020204" charset="0"/>
                  <a:sym typeface="Sorts Mill Goudy"/>
                </a:rPr>
                <a:t>.</a:t>
              </a:r>
            </a:p>
          </p:txBody>
        </p: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DD941612-19E9-F6D4-3921-16F486E803A2}"/>
                </a:ext>
              </a:extLst>
            </p:cNvPr>
            <p:cNvSpPr txBox="1"/>
            <p:nvPr/>
          </p:nvSpPr>
          <p:spPr>
            <a:xfrm>
              <a:off x="737714" y="8432976"/>
              <a:ext cx="3086100" cy="269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9"/>
                </a:lnSpc>
                <a:spcBef>
                  <a:spcPct val="0"/>
                </a:spcBef>
              </a:pPr>
              <a:r>
                <a:rPr lang="en-US" sz="2050" b="1">
                  <a:solidFill>
                    <a:srgbClr val="FF3131"/>
                  </a:solidFill>
                  <a:ea typeface="Sorts Mill Goudy"/>
                  <a:cs typeface="Sorts Mill Goudy"/>
                  <a:sym typeface="Sorts Mill Goudy"/>
                </a:rPr>
                <a:t>NO REFUNDS</a:t>
              </a:r>
              <a:endParaRPr lang="en-US" sz="2050" b="1">
                <a:solidFill>
                  <a:srgbClr val="FF3131"/>
                </a:solidFill>
                <a:ea typeface="Sorts Mill Goudy"/>
                <a:cs typeface="Sorts Mill Goudy"/>
              </a:endParaRPr>
            </a:p>
          </p:txBody>
        </p:sp>
      </p:grpSp>
      <p:sp>
        <p:nvSpPr>
          <p:cNvPr id="46" name="TextBox 46">
            <a:extLst>
              <a:ext uri="{FF2B5EF4-FFF2-40B4-BE49-F238E27FC236}">
                <a16:creationId xmlns:a16="http://schemas.microsoft.com/office/drawing/2014/main" id="{9B2ADDAC-EC20-1939-CC54-4AA2B80FB0D4}"/>
              </a:ext>
            </a:extLst>
          </p:cNvPr>
          <p:cNvSpPr txBox="1"/>
          <p:nvPr/>
        </p:nvSpPr>
        <p:spPr>
          <a:xfrm>
            <a:off x="7765240" y="3847080"/>
            <a:ext cx="2874318" cy="5127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000">
                <a:solidFill>
                  <a:srgbClr val="5B4F47"/>
                </a:solidFill>
                <a:latin typeface="Montserrat Bold" panose="020B0604020202020204" charset="0"/>
                <a:ea typeface="Sorts Mill Goudy"/>
                <a:cs typeface="Montserrat Bold" panose="020B0604020202020204" charset="0"/>
                <a:sym typeface="Sorts Mill Goudy"/>
              </a:rPr>
              <a:t>RPC sends registration form to attendee to</a:t>
            </a:r>
          </a:p>
          <a:p>
            <a:pPr>
              <a:lnSpc>
                <a:spcPts val="3079"/>
              </a:lnSpc>
            </a:pPr>
            <a:r>
              <a:rPr lang="en-US" sz="2000">
                <a:solidFill>
                  <a:srgbClr val="5B4F47"/>
                </a:solidFill>
                <a:latin typeface="Montserrat Bold" panose="020B0604020202020204" charset="0"/>
                <a:ea typeface="Sorts Mill Goudy"/>
                <a:cs typeface="Montserrat Bold" panose="020B0604020202020204" charset="0"/>
                <a:sym typeface="Sorts Mill Goudy"/>
              </a:rPr>
              <a:t>complete form with requested information, i.e.,</a:t>
            </a:r>
            <a:endParaRPr lang="en-US" sz="2000">
              <a:solidFill>
                <a:srgbClr val="5B4F47"/>
              </a:solidFill>
              <a:latin typeface="Montserrat Bold" panose="020B0604020202020204" charset="0"/>
              <a:ea typeface="Sorts Mill Goudy"/>
              <a:cs typeface="Montserrat Bold" panose="020B0604020202020204" charset="0"/>
            </a:endParaRPr>
          </a:p>
          <a:p>
            <a:pPr marL="474345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000">
                <a:solidFill>
                  <a:srgbClr val="5B4F47"/>
                </a:solidFill>
                <a:latin typeface="Montserrat Bold" panose="020B0604020202020204" charset="0"/>
                <a:ea typeface="Sorts Mill Goudy"/>
                <a:cs typeface="Montserrat Bold" panose="020B0604020202020204" charset="0"/>
                <a:sym typeface="Sorts Mill Goudy"/>
              </a:rPr>
              <a:t>Roommate name</a:t>
            </a:r>
            <a:endParaRPr lang="en-US" sz="2000">
              <a:solidFill>
                <a:srgbClr val="5B4F47"/>
              </a:solidFill>
              <a:latin typeface="Montserrat Bold" panose="020B0604020202020204" charset="0"/>
              <a:ea typeface="Sorts Mill Goudy"/>
              <a:cs typeface="Montserrat Bold" panose="020B0604020202020204" charset="0"/>
            </a:endParaRPr>
          </a:p>
          <a:p>
            <a:pPr marL="474345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000">
                <a:solidFill>
                  <a:srgbClr val="5B4F47"/>
                </a:solidFill>
                <a:latin typeface="Montserrat Bold" panose="020B0604020202020204" charset="0"/>
                <a:ea typeface="Sorts Mill Goudy"/>
                <a:cs typeface="Montserrat Bold" panose="020B0604020202020204" charset="0"/>
                <a:sym typeface="Sorts Mill Goudy"/>
              </a:rPr>
              <a:t>T-Shirt Size</a:t>
            </a:r>
            <a:endParaRPr lang="en-US" sz="2000">
              <a:solidFill>
                <a:srgbClr val="5B4F47"/>
              </a:solidFill>
              <a:latin typeface="Montserrat Bold" panose="020B0604020202020204" charset="0"/>
              <a:ea typeface="Sorts Mill Goudy"/>
              <a:cs typeface="Montserrat Bold" panose="020B0604020202020204" charset="0"/>
            </a:endParaRPr>
          </a:p>
          <a:p>
            <a:pPr marL="474345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000">
                <a:solidFill>
                  <a:srgbClr val="5B4F47"/>
                </a:solidFill>
                <a:latin typeface="Montserrat Bold" panose="020B0604020202020204" charset="0"/>
                <a:ea typeface="Sorts Mill Goudy"/>
                <a:cs typeface="Montserrat Bold" panose="020B0604020202020204" charset="0"/>
                <a:sym typeface="Sorts Mill Goudy"/>
              </a:rPr>
              <a:t>Allergies</a:t>
            </a:r>
            <a:endParaRPr lang="en-US" sz="2000">
              <a:solidFill>
                <a:srgbClr val="5B4F47"/>
              </a:solidFill>
              <a:latin typeface="Montserrat Bold" panose="020B0604020202020204" charset="0"/>
              <a:ea typeface="Sorts Mill Goudy"/>
              <a:cs typeface="Montserrat Bold" panose="020B0604020202020204" charset="0"/>
            </a:endParaRPr>
          </a:p>
          <a:p>
            <a:pPr marL="474345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000">
                <a:solidFill>
                  <a:srgbClr val="5B4F47"/>
                </a:solidFill>
                <a:latin typeface="Montserrat Bold" panose="020B0604020202020204" charset="0"/>
                <a:ea typeface="Sorts Mill Goudy"/>
                <a:cs typeface="Montserrat Bold" panose="020B0604020202020204" charset="0"/>
                <a:sym typeface="Sorts Mill Goudy"/>
              </a:rPr>
              <a:t>Food Preferences</a:t>
            </a:r>
            <a:endParaRPr lang="en-US" sz="2000">
              <a:solidFill>
                <a:srgbClr val="5B4F47"/>
              </a:solidFill>
              <a:latin typeface="Montserrat Bold" panose="020B0604020202020204" charset="0"/>
              <a:ea typeface="Sorts Mill Goudy"/>
              <a:cs typeface="Montserrat Bold" panose="020B0604020202020204" charset="0"/>
            </a:endParaRPr>
          </a:p>
          <a:p>
            <a:pPr marL="474345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000">
                <a:solidFill>
                  <a:srgbClr val="5B4F47"/>
                </a:solidFill>
                <a:latin typeface="Montserrat Bold" panose="020B0604020202020204" charset="0"/>
                <a:ea typeface="Sorts Mill Goudy"/>
                <a:cs typeface="Montserrat Bold" panose="020B0604020202020204" charset="0"/>
                <a:sym typeface="Sorts Mill Goudy"/>
              </a:rPr>
              <a:t>etc.</a:t>
            </a:r>
          </a:p>
          <a:p>
            <a:pPr marL="236855" lvl="1" algn="l">
              <a:lnSpc>
                <a:spcPts val="3079"/>
              </a:lnSpc>
            </a:pPr>
            <a:r>
              <a:rPr lang="en-US" sz="2000">
                <a:solidFill>
                  <a:srgbClr val="5B4F47"/>
                </a:solidFill>
                <a:latin typeface="Montserrat Bold" panose="020B0604020202020204" charset="0"/>
                <a:ea typeface="Sorts Mill Goudy"/>
                <a:cs typeface="Montserrat Bold" panose="020B0604020202020204" charset="0"/>
                <a:sym typeface="Sorts Mill Goudy"/>
              </a:rPr>
              <a:t>Registrant returns completed form by due date</a:t>
            </a:r>
            <a:endParaRPr lang="en-US" sz="2000">
              <a:solidFill>
                <a:srgbClr val="5B4F47"/>
              </a:solidFill>
              <a:latin typeface="Montserrat Bold" panose="020B0604020202020204" charset="0"/>
              <a:ea typeface="Sorts Mill Goudy"/>
              <a:cs typeface="Montserrat Bold" panose="020B0604020202020204" charset="0"/>
            </a:endParaRP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06801548-7B32-7FAD-A85A-EF2FBD373648}"/>
              </a:ext>
            </a:extLst>
          </p:cNvPr>
          <p:cNvSpPr txBox="1"/>
          <p:nvPr/>
        </p:nvSpPr>
        <p:spPr>
          <a:xfrm>
            <a:off x="11158829" y="3412588"/>
            <a:ext cx="2920660" cy="672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50">
                <a:solidFill>
                  <a:srgbClr val="5B4F47"/>
                </a:solidFill>
                <a:latin typeface="Montserrat Bold"/>
                <a:ea typeface="Sorts Mill Goudy"/>
                <a:cs typeface="Sorts Mill Goudy"/>
                <a:sym typeface="Sorts Mill Goudy"/>
              </a:rPr>
              <a:t> </a:t>
            </a:r>
          </a:p>
          <a:p>
            <a:pPr algn="l">
              <a:lnSpc>
                <a:spcPts val="3079"/>
              </a:lnSpc>
            </a:pPr>
            <a:r>
              <a:rPr lang="en-US" sz="2000">
                <a:solidFill>
                  <a:srgbClr val="5B4F47"/>
                </a:solidFill>
                <a:latin typeface="Montserrat Bold"/>
                <a:ea typeface="Sorts Mill Goudy"/>
                <a:cs typeface="Montserrat Bold" panose="020B0604020202020204" charset="0"/>
                <a:sym typeface="Sorts Mill Goudy"/>
              </a:rPr>
              <a:t>Make final payment. Up to $300.00; Total $400.00</a:t>
            </a:r>
            <a:endParaRPr lang="en-US" sz="2000">
              <a:solidFill>
                <a:srgbClr val="5B4F47"/>
              </a:solidFill>
              <a:latin typeface="Montserrat Bold"/>
              <a:ea typeface="Sorts Mill Goudy"/>
              <a:cs typeface="Montserrat Bold" panose="020B0604020202020204" charset="0"/>
            </a:endParaRPr>
          </a:p>
          <a:p>
            <a:pPr marL="342900" indent="-342900" algn="l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B4F47"/>
                </a:solidFill>
                <a:latin typeface="Montserrat Bold"/>
                <a:ea typeface="Sorts Mill Goudy"/>
                <a:cs typeface="Montserrat Bold" panose="020B0604020202020204" charset="0"/>
                <a:sym typeface="Sorts Mill Goudy"/>
              </a:rPr>
              <a:t> Women’s Retreat QR code or link used to make payment</a:t>
            </a:r>
            <a:endParaRPr lang="en-US" sz="2000">
              <a:solidFill>
                <a:srgbClr val="5B4F47"/>
              </a:solidFill>
              <a:latin typeface="Montserrat Bold"/>
              <a:ea typeface="Sorts Mill Goudy"/>
              <a:cs typeface="Montserrat Bold" panose="020B0604020202020204" charset="0"/>
            </a:endParaRPr>
          </a:p>
          <a:p>
            <a:pPr marL="342900" indent="-342900" algn="l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B4F47"/>
                </a:solidFill>
                <a:latin typeface="Montserrat Bold"/>
                <a:ea typeface="Sorts Mill Goudy"/>
                <a:cs typeface="Montserrat Bold" panose="020B0604020202020204" charset="0"/>
                <a:sym typeface="Sorts Mill Goudy"/>
              </a:rPr>
              <a:t>QR code and Link will be in Church Newsletter, church website, or Church App </a:t>
            </a:r>
            <a:r>
              <a:rPr lang="en-US" sz="2000" err="1">
                <a:solidFill>
                  <a:srgbClr val="5B4F47"/>
                </a:solidFill>
                <a:latin typeface="Montserrat Bold"/>
                <a:ea typeface="Sorts Mill Goudy"/>
                <a:cs typeface="Montserrat Bold" panose="020B0604020202020204" charset="0"/>
                <a:sym typeface="Sorts Mill Goudy"/>
              </a:rPr>
              <a:t>PushPay</a:t>
            </a:r>
            <a:endParaRPr lang="en-US" sz="2000">
              <a:solidFill>
                <a:srgbClr val="5B4F47"/>
              </a:solidFill>
              <a:latin typeface="Montserrat Bold"/>
              <a:ea typeface="Sorts Mill Goudy"/>
              <a:cs typeface="Montserrat Bold" panose="020B0604020202020204" charset="0"/>
              <a:sym typeface="Sorts Mill Goudy"/>
            </a:endParaRPr>
          </a:p>
          <a:p>
            <a:pPr marL="342900" indent="-342900" algn="ctr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B4F47"/>
                </a:solidFill>
                <a:latin typeface="Montserrat Bold"/>
                <a:ea typeface="Sorts Mill Goudy"/>
                <a:cs typeface="Montserrat Bold" panose="020B0604020202020204" charset="0"/>
                <a:sym typeface="Sorts Mill Goudy"/>
              </a:rPr>
              <a:t>If paying by check </a:t>
            </a:r>
            <a:r>
              <a:rPr lang="en-US" sz="2000" b="1">
                <a:solidFill>
                  <a:schemeClr val="tx1"/>
                </a:solidFill>
                <a:latin typeface="Montserrat Bold"/>
                <a:ea typeface="Sorts Mill Goudy"/>
                <a:cs typeface="Montserrat Bold" panose="020B0604020202020204" charset="0"/>
                <a:sym typeface="Sorts Mill Goudy"/>
              </a:rPr>
              <a:t>Add “Retreat” in memo line</a:t>
            </a:r>
            <a:r>
              <a:rPr lang="en-US" sz="2000">
                <a:solidFill>
                  <a:schemeClr val="tx1"/>
                </a:solidFill>
                <a:latin typeface="Montserrat Bold"/>
                <a:ea typeface="Sorts Mill Goudy"/>
                <a:cs typeface="Montserrat Bold" panose="020B0604020202020204" charset="0"/>
                <a:sym typeface="Sorts Mill Goudy"/>
              </a:rPr>
              <a:t>.</a:t>
            </a:r>
            <a:endParaRPr lang="en-US" sz="2000">
              <a:solidFill>
                <a:schemeClr val="tx1"/>
              </a:solidFill>
              <a:latin typeface="Montserrat Bold"/>
              <a:ea typeface="Sorts Mill Goudy"/>
              <a:cs typeface="Montserrat Bold" panose="020B0604020202020204" charset="0"/>
            </a:endParaRPr>
          </a:p>
          <a:p>
            <a:pPr marL="236855" lvl="1">
              <a:lnSpc>
                <a:spcPts val="3079"/>
              </a:lnSpc>
            </a:pPr>
            <a:endParaRPr lang="en-US" sz="2000" b="1">
              <a:solidFill>
                <a:srgbClr val="FF0000"/>
              </a:solidFill>
              <a:latin typeface="Montserrat Bold"/>
              <a:ea typeface="Sorts Mill Goudy"/>
              <a:cs typeface="Sorts Mill Goudy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AC0A7362-2503-95C3-4E97-67DE63E4129E}"/>
              </a:ext>
            </a:extLst>
          </p:cNvPr>
          <p:cNvSpPr txBox="1"/>
          <p:nvPr/>
        </p:nvSpPr>
        <p:spPr>
          <a:xfrm>
            <a:off x="4208512" y="3822711"/>
            <a:ext cx="3065656" cy="6329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50">
                <a:solidFill>
                  <a:srgbClr val="5B4F47"/>
                </a:solidFill>
                <a:latin typeface="Montserrat Bold"/>
                <a:ea typeface="Sorts Mill Goudy"/>
                <a:cs typeface="Sorts Mill Goudy"/>
                <a:sym typeface="Sorts Mill Goudy"/>
              </a:rPr>
              <a:t>Finance team verifies deposit has been received.</a:t>
            </a:r>
            <a:endParaRPr lang="en-US" sz="2150">
              <a:solidFill>
                <a:srgbClr val="5B4F47"/>
              </a:solidFill>
              <a:latin typeface="Montserrat Bold"/>
              <a:ea typeface="Sorts Mill Goudy"/>
              <a:cs typeface="Sorts Mill Goudy"/>
            </a:endParaRPr>
          </a:p>
          <a:p>
            <a:pPr marL="474345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50">
                <a:solidFill>
                  <a:srgbClr val="5B4F47"/>
                </a:solidFill>
                <a:latin typeface="Montserrat Bold"/>
                <a:ea typeface="Sorts Mill Goudy"/>
                <a:cs typeface="Sorts Mill Goudy"/>
                <a:sym typeface="Sorts Mill Goudy"/>
              </a:rPr>
              <a:t>Receives your payment and prepares report of who has paid</a:t>
            </a:r>
            <a:endParaRPr lang="en-US" sz="2150">
              <a:solidFill>
                <a:srgbClr val="5B4F47"/>
              </a:solidFill>
              <a:latin typeface="Montserrat Bold"/>
              <a:ea typeface="Sorts Mill Goudy"/>
              <a:cs typeface="Sorts Mill Goudy"/>
            </a:endParaRPr>
          </a:p>
          <a:p>
            <a:pPr marL="474345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50">
                <a:solidFill>
                  <a:srgbClr val="5B4F47"/>
                </a:solidFill>
                <a:latin typeface="Montserrat Bold"/>
                <a:ea typeface="Sorts Mill Goudy"/>
                <a:cs typeface="Sorts Mill Goudy"/>
                <a:sym typeface="Sorts Mill Goudy"/>
              </a:rPr>
              <a:t>Sends verification report to RPC</a:t>
            </a:r>
            <a:endParaRPr lang="en-US" sz="2150">
              <a:solidFill>
                <a:srgbClr val="5B4F47"/>
              </a:solidFill>
              <a:latin typeface="Montserrat Bold"/>
              <a:ea typeface="Sorts Mill Goudy"/>
              <a:cs typeface="Sorts Mill Goudy"/>
            </a:endParaRPr>
          </a:p>
          <a:p>
            <a:pPr marL="474345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50">
                <a:solidFill>
                  <a:srgbClr val="5B4F47"/>
                </a:solidFill>
                <a:latin typeface="Montserrat Bold"/>
                <a:ea typeface="Sorts Mill Goudy"/>
                <a:cs typeface="Sorts Mill Goudy"/>
                <a:sym typeface="Sorts Mill Goudy"/>
              </a:rPr>
              <a:t>RPC will email each registrant  Registration Form</a:t>
            </a:r>
            <a:endParaRPr lang="en-US" sz="2150">
              <a:solidFill>
                <a:srgbClr val="5B4F47"/>
              </a:solidFill>
              <a:latin typeface="Montserrat Bold"/>
              <a:ea typeface="Sorts Mill Goudy"/>
              <a:cs typeface="Sorts Mill Goudy"/>
            </a:endParaRPr>
          </a:p>
          <a:p>
            <a:pPr marL="474345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50">
                <a:solidFill>
                  <a:srgbClr val="5B4F47"/>
                </a:solidFill>
                <a:latin typeface="Montserrat Bold"/>
                <a:ea typeface="Sorts Mill Goudy"/>
                <a:cs typeface="Sorts Mill Goudy"/>
                <a:sym typeface="Sorts Mill Goudy"/>
              </a:rPr>
              <a:t>Deposits will not be accepted once capacity reached</a:t>
            </a:r>
            <a:endParaRPr lang="en-US" sz="2150">
              <a:solidFill>
                <a:srgbClr val="5B4F47"/>
              </a:solidFill>
              <a:latin typeface="Montserrat Bold"/>
              <a:ea typeface="Sorts Mill Goudy"/>
              <a:cs typeface="Sorts Mill Goudy"/>
            </a:endParaRPr>
          </a:p>
        </p:txBody>
      </p:sp>
      <p:sp>
        <p:nvSpPr>
          <p:cNvPr id="86" name="Freeform 56">
            <a:extLst>
              <a:ext uri="{FF2B5EF4-FFF2-40B4-BE49-F238E27FC236}">
                <a16:creationId xmlns:a16="http://schemas.microsoft.com/office/drawing/2014/main" id="{3A9B0D37-7185-57F5-1062-B50C83766A84}"/>
              </a:ext>
            </a:extLst>
          </p:cNvPr>
          <p:cNvSpPr/>
          <p:nvPr/>
        </p:nvSpPr>
        <p:spPr>
          <a:xfrm>
            <a:off x="7529364" y="1547995"/>
            <a:ext cx="3086099" cy="1882032"/>
          </a:xfrm>
          <a:custGeom>
            <a:avLst/>
            <a:gdLst/>
            <a:ahLst/>
            <a:cxnLst/>
            <a:rect l="l" t="t" r="r" b="b"/>
            <a:pathLst>
              <a:path w="812800" h="297740">
                <a:moveTo>
                  <a:pt x="127941" y="0"/>
                </a:moveTo>
                <a:lnTo>
                  <a:pt x="684859" y="0"/>
                </a:lnTo>
                <a:cubicBezTo>
                  <a:pt x="718791" y="0"/>
                  <a:pt x="751333" y="13479"/>
                  <a:pt x="775327" y="37473"/>
                </a:cubicBezTo>
                <a:cubicBezTo>
                  <a:pt x="799321" y="61467"/>
                  <a:pt x="812800" y="94009"/>
                  <a:pt x="812800" y="127941"/>
                </a:cubicBezTo>
                <a:lnTo>
                  <a:pt x="812800" y="169799"/>
                </a:lnTo>
                <a:cubicBezTo>
                  <a:pt x="812800" y="203731"/>
                  <a:pt x="799321" y="236273"/>
                  <a:pt x="775327" y="260267"/>
                </a:cubicBezTo>
                <a:cubicBezTo>
                  <a:pt x="751333" y="284260"/>
                  <a:pt x="718791" y="297740"/>
                  <a:pt x="684859" y="297740"/>
                </a:cubicBezTo>
                <a:lnTo>
                  <a:pt x="127941" y="297740"/>
                </a:lnTo>
                <a:cubicBezTo>
                  <a:pt x="94009" y="297740"/>
                  <a:pt x="61467" y="284260"/>
                  <a:pt x="37473" y="260267"/>
                </a:cubicBezTo>
                <a:cubicBezTo>
                  <a:pt x="13479" y="236273"/>
                  <a:pt x="0" y="203731"/>
                  <a:pt x="0" y="169799"/>
                </a:cubicBezTo>
                <a:lnTo>
                  <a:pt x="0" y="127941"/>
                </a:lnTo>
                <a:cubicBezTo>
                  <a:pt x="0" y="94009"/>
                  <a:pt x="13479" y="61467"/>
                  <a:pt x="37473" y="37473"/>
                </a:cubicBezTo>
                <a:cubicBezTo>
                  <a:pt x="61467" y="13479"/>
                  <a:pt x="94009" y="0"/>
                  <a:pt x="12794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pPr algn="ctr"/>
            <a:r>
              <a:rPr lang="en-US" sz="2400" b="1" u="sng">
                <a:solidFill>
                  <a:srgbClr val="FF0000"/>
                </a:solidFill>
                <a:latin typeface="Montserrat Bold" panose="020B0604020202020204" charset="0"/>
                <a:cs typeface="Montserrat Bold" panose="020B0604020202020204" charset="0"/>
              </a:rPr>
              <a:t>STEP 3</a:t>
            </a:r>
          </a:p>
          <a:p>
            <a:pPr algn="ctr"/>
            <a:endParaRPr lang="en-US" sz="2400" b="1">
              <a:latin typeface="Montserrat Bold" panose="020B0604020202020204" charset="0"/>
              <a:cs typeface="Montserrat Bold" panose="020B0604020202020204" charset="0"/>
            </a:endParaRPr>
          </a:p>
          <a:p>
            <a:pPr algn="ctr"/>
            <a:r>
              <a:rPr lang="en-US" sz="2400" b="1">
                <a:latin typeface="Montserrat Bold" panose="020B0604020202020204" charset="0"/>
                <a:cs typeface="Montserrat Bold" panose="020B0604020202020204" charset="0"/>
              </a:rPr>
              <a:t>Registration Form Due: </a:t>
            </a:r>
            <a:r>
              <a:rPr lang="en-US" sz="2400" b="1">
                <a:solidFill>
                  <a:srgbClr val="FF0000"/>
                </a:solidFill>
                <a:latin typeface="Montserrat Bold" panose="020B0604020202020204" charset="0"/>
                <a:cs typeface="Montserrat Bold" panose="020B0604020202020204" charset="0"/>
              </a:rPr>
              <a:t>May1</a:t>
            </a:r>
          </a:p>
        </p:txBody>
      </p:sp>
      <p:sp>
        <p:nvSpPr>
          <p:cNvPr id="89" name="Freeform 56">
            <a:extLst>
              <a:ext uri="{FF2B5EF4-FFF2-40B4-BE49-F238E27FC236}">
                <a16:creationId xmlns:a16="http://schemas.microsoft.com/office/drawing/2014/main" id="{F5AD4C2E-556F-75CD-5C29-2EAB7057DD0B}"/>
              </a:ext>
            </a:extLst>
          </p:cNvPr>
          <p:cNvSpPr/>
          <p:nvPr/>
        </p:nvSpPr>
        <p:spPr>
          <a:xfrm>
            <a:off x="10775802" y="1520833"/>
            <a:ext cx="3296533" cy="1954606"/>
          </a:xfrm>
          <a:custGeom>
            <a:avLst/>
            <a:gdLst/>
            <a:ahLst/>
            <a:cxnLst/>
            <a:rect l="l" t="t" r="r" b="b"/>
            <a:pathLst>
              <a:path w="812800" h="297740">
                <a:moveTo>
                  <a:pt x="127941" y="0"/>
                </a:moveTo>
                <a:lnTo>
                  <a:pt x="684859" y="0"/>
                </a:lnTo>
                <a:cubicBezTo>
                  <a:pt x="718791" y="0"/>
                  <a:pt x="751333" y="13479"/>
                  <a:pt x="775327" y="37473"/>
                </a:cubicBezTo>
                <a:cubicBezTo>
                  <a:pt x="799321" y="61467"/>
                  <a:pt x="812800" y="94009"/>
                  <a:pt x="812800" y="127941"/>
                </a:cubicBezTo>
                <a:lnTo>
                  <a:pt x="812800" y="169799"/>
                </a:lnTo>
                <a:cubicBezTo>
                  <a:pt x="812800" y="203731"/>
                  <a:pt x="799321" y="236273"/>
                  <a:pt x="775327" y="260267"/>
                </a:cubicBezTo>
                <a:cubicBezTo>
                  <a:pt x="751333" y="284260"/>
                  <a:pt x="718791" y="297740"/>
                  <a:pt x="684859" y="297740"/>
                </a:cubicBezTo>
                <a:lnTo>
                  <a:pt x="127941" y="297740"/>
                </a:lnTo>
                <a:cubicBezTo>
                  <a:pt x="94009" y="297740"/>
                  <a:pt x="61467" y="284260"/>
                  <a:pt x="37473" y="260267"/>
                </a:cubicBezTo>
                <a:cubicBezTo>
                  <a:pt x="13479" y="236273"/>
                  <a:pt x="0" y="203731"/>
                  <a:pt x="0" y="169799"/>
                </a:cubicBezTo>
                <a:lnTo>
                  <a:pt x="0" y="127941"/>
                </a:lnTo>
                <a:cubicBezTo>
                  <a:pt x="0" y="94009"/>
                  <a:pt x="13479" y="61467"/>
                  <a:pt x="37473" y="37473"/>
                </a:cubicBezTo>
                <a:cubicBezTo>
                  <a:pt x="61467" y="13479"/>
                  <a:pt x="94009" y="0"/>
                  <a:pt x="12794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pPr algn="ctr"/>
            <a:r>
              <a:rPr lang="en-US" sz="2400" b="1" u="sng">
                <a:solidFill>
                  <a:srgbClr val="FF0000"/>
                </a:solidFill>
                <a:latin typeface="Montserrat Bold" panose="020B0604020202020204" charset="0"/>
                <a:cs typeface="Montserrat Bold" panose="020B0604020202020204" charset="0"/>
              </a:rPr>
              <a:t>STEP 4</a:t>
            </a:r>
          </a:p>
          <a:p>
            <a:pPr algn="ctr"/>
            <a:endParaRPr lang="en-US" sz="2400" b="1">
              <a:latin typeface="Montserrat Bold" panose="020B0604020202020204" charset="0"/>
              <a:cs typeface="Montserrat Bold" panose="020B0604020202020204" charset="0"/>
            </a:endParaRPr>
          </a:p>
          <a:p>
            <a:pPr algn="ctr"/>
            <a:r>
              <a:rPr lang="en-US" sz="2400" b="1">
                <a:latin typeface="Montserrat Bold" panose="020B0604020202020204" charset="0"/>
                <a:cs typeface="Montserrat Bold" panose="020B0604020202020204" charset="0"/>
              </a:rPr>
              <a:t>Final Payment </a:t>
            </a:r>
            <a:br>
              <a:rPr lang="en-US" sz="2400" b="1">
                <a:latin typeface="Montserrat Bold" panose="020B0604020202020204" charset="0"/>
                <a:cs typeface="Montserrat Bold" panose="020B0604020202020204" charset="0"/>
              </a:rPr>
            </a:br>
            <a:r>
              <a:rPr lang="en-US" sz="2400" b="1">
                <a:latin typeface="Montserrat Bold" panose="020B0604020202020204" charset="0"/>
                <a:cs typeface="Montserrat Bold" panose="020B0604020202020204" charset="0"/>
              </a:rPr>
              <a:t>Due by: </a:t>
            </a:r>
            <a:r>
              <a:rPr lang="en-US" sz="2400" b="1">
                <a:solidFill>
                  <a:srgbClr val="FF0000"/>
                </a:solidFill>
                <a:latin typeface="Montserrat Bold" panose="020B0604020202020204" charset="0"/>
                <a:cs typeface="Montserrat Bold" panose="020B0604020202020204" charset="0"/>
              </a:rPr>
              <a:t>Jun 1</a:t>
            </a:r>
          </a:p>
          <a:p>
            <a:endParaRPr lang="en-US"/>
          </a:p>
        </p:txBody>
      </p:sp>
      <p:sp>
        <p:nvSpPr>
          <p:cNvPr id="90" name="Freeform 56">
            <a:extLst>
              <a:ext uri="{FF2B5EF4-FFF2-40B4-BE49-F238E27FC236}">
                <a16:creationId xmlns:a16="http://schemas.microsoft.com/office/drawing/2014/main" id="{1354D98A-426D-5F65-00C3-4535F9682122}"/>
              </a:ext>
            </a:extLst>
          </p:cNvPr>
          <p:cNvSpPr/>
          <p:nvPr/>
        </p:nvSpPr>
        <p:spPr>
          <a:xfrm>
            <a:off x="14518539" y="1594010"/>
            <a:ext cx="3141550" cy="1881429"/>
          </a:xfrm>
          <a:custGeom>
            <a:avLst/>
            <a:gdLst/>
            <a:ahLst/>
            <a:cxnLst/>
            <a:rect l="l" t="t" r="r" b="b"/>
            <a:pathLst>
              <a:path w="812800" h="297740">
                <a:moveTo>
                  <a:pt x="127941" y="0"/>
                </a:moveTo>
                <a:lnTo>
                  <a:pt x="684859" y="0"/>
                </a:lnTo>
                <a:cubicBezTo>
                  <a:pt x="718791" y="0"/>
                  <a:pt x="751333" y="13479"/>
                  <a:pt x="775327" y="37473"/>
                </a:cubicBezTo>
                <a:cubicBezTo>
                  <a:pt x="799321" y="61467"/>
                  <a:pt x="812800" y="94009"/>
                  <a:pt x="812800" y="127941"/>
                </a:cubicBezTo>
                <a:lnTo>
                  <a:pt x="812800" y="169799"/>
                </a:lnTo>
                <a:cubicBezTo>
                  <a:pt x="812800" y="203731"/>
                  <a:pt x="799321" y="236273"/>
                  <a:pt x="775327" y="260267"/>
                </a:cubicBezTo>
                <a:cubicBezTo>
                  <a:pt x="751333" y="284260"/>
                  <a:pt x="718791" y="297740"/>
                  <a:pt x="684859" y="297740"/>
                </a:cubicBezTo>
                <a:lnTo>
                  <a:pt x="127941" y="297740"/>
                </a:lnTo>
                <a:cubicBezTo>
                  <a:pt x="94009" y="297740"/>
                  <a:pt x="61467" y="284260"/>
                  <a:pt x="37473" y="260267"/>
                </a:cubicBezTo>
                <a:cubicBezTo>
                  <a:pt x="13479" y="236273"/>
                  <a:pt x="0" y="203731"/>
                  <a:pt x="0" y="169799"/>
                </a:cubicBezTo>
                <a:lnTo>
                  <a:pt x="0" y="127941"/>
                </a:lnTo>
                <a:cubicBezTo>
                  <a:pt x="0" y="94009"/>
                  <a:pt x="13479" y="61467"/>
                  <a:pt x="37473" y="37473"/>
                </a:cubicBezTo>
                <a:cubicBezTo>
                  <a:pt x="61467" y="13479"/>
                  <a:pt x="94009" y="0"/>
                  <a:pt x="12794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pPr algn="ctr"/>
            <a:r>
              <a:rPr lang="en-US" sz="2400" b="1" u="sng">
                <a:solidFill>
                  <a:srgbClr val="FF0000"/>
                </a:solidFill>
                <a:latin typeface="Montserrat Bold" panose="020B0604020202020204" charset="0"/>
                <a:cs typeface="Montserrat Bold" panose="020B0604020202020204" charset="0"/>
              </a:rPr>
              <a:t>STEP 5</a:t>
            </a:r>
          </a:p>
          <a:p>
            <a:pPr algn="ctr"/>
            <a:endParaRPr lang="en-US" sz="2000" b="1">
              <a:latin typeface="Montserrat Bold" panose="020B0604020202020204" charset="0"/>
              <a:cs typeface="Montserrat Bold" panose="020B0604020202020204" charset="0"/>
            </a:endParaRPr>
          </a:p>
          <a:p>
            <a:pPr algn="ctr"/>
            <a:r>
              <a:rPr lang="en-US" sz="2400" b="1">
                <a:latin typeface="Montserrat Bold" panose="020B0604020202020204" charset="0"/>
                <a:cs typeface="Montserrat Bold" panose="020B0604020202020204" charset="0"/>
              </a:rPr>
              <a:t>Final Payment Due by: </a:t>
            </a:r>
            <a:r>
              <a:rPr lang="en-US" sz="2400" b="1">
                <a:solidFill>
                  <a:srgbClr val="FF0000"/>
                </a:solidFill>
                <a:latin typeface="Montserrat Bold" panose="020B0604020202020204" charset="0"/>
                <a:cs typeface="Montserrat Bold" panose="020B0604020202020204" charset="0"/>
              </a:rPr>
              <a:t>Jul 1</a:t>
            </a:r>
          </a:p>
        </p:txBody>
      </p:sp>
      <p:sp>
        <p:nvSpPr>
          <p:cNvPr id="91" name="TextBox 45">
            <a:extLst>
              <a:ext uri="{FF2B5EF4-FFF2-40B4-BE49-F238E27FC236}">
                <a16:creationId xmlns:a16="http://schemas.microsoft.com/office/drawing/2014/main" id="{0BC6C388-A490-CE44-C82C-8C4BE9CBD251}"/>
              </a:ext>
            </a:extLst>
          </p:cNvPr>
          <p:cNvSpPr txBox="1"/>
          <p:nvPr/>
        </p:nvSpPr>
        <p:spPr>
          <a:xfrm>
            <a:off x="10909897" y="9712437"/>
            <a:ext cx="3086100" cy="346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50" b="1">
                <a:solidFill>
                  <a:srgbClr val="FF3131"/>
                </a:solidFill>
                <a:ea typeface="Sorts Mill Goudy"/>
                <a:cs typeface="Sorts Mill Goudy"/>
                <a:sym typeface="Sorts Mill Goudy"/>
              </a:rPr>
              <a:t>NO REFUNDS</a:t>
            </a:r>
            <a:endParaRPr lang="en-US" sz="2050" b="1">
              <a:solidFill>
                <a:srgbClr val="FF3131"/>
              </a:solidFill>
              <a:ea typeface="Sorts Mill Goudy"/>
              <a:cs typeface="Sorts Mill Goudy"/>
            </a:endParaRPr>
          </a:p>
        </p:txBody>
      </p:sp>
      <p:sp>
        <p:nvSpPr>
          <p:cNvPr id="92" name="TextBox 45">
            <a:extLst>
              <a:ext uri="{FF2B5EF4-FFF2-40B4-BE49-F238E27FC236}">
                <a16:creationId xmlns:a16="http://schemas.microsoft.com/office/drawing/2014/main" id="{CF353361-F2DE-9265-933F-6C8BDE3462FD}"/>
              </a:ext>
            </a:extLst>
          </p:cNvPr>
          <p:cNvSpPr txBox="1"/>
          <p:nvPr/>
        </p:nvSpPr>
        <p:spPr>
          <a:xfrm>
            <a:off x="14321404" y="9680129"/>
            <a:ext cx="3086100" cy="346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50" b="1">
                <a:solidFill>
                  <a:srgbClr val="FF3131"/>
                </a:solidFill>
                <a:ea typeface="Sorts Mill Goudy"/>
                <a:cs typeface="Sorts Mill Goudy"/>
                <a:sym typeface="Sorts Mill Goudy"/>
              </a:rPr>
              <a:t>NO REFUNDS</a:t>
            </a:r>
            <a:endParaRPr lang="en-US" sz="2050" b="1">
              <a:solidFill>
                <a:srgbClr val="FF3131"/>
              </a:solidFill>
              <a:ea typeface="Sorts Mill Goudy"/>
              <a:cs typeface="Sorts Mill Goudy"/>
            </a:endParaRPr>
          </a:p>
        </p:txBody>
      </p:sp>
      <p:sp>
        <p:nvSpPr>
          <p:cNvPr id="93" name="TextBox 45">
            <a:extLst>
              <a:ext uri="{FF2B5EF4-FFF2-40B4-BE49-F238E27FC236}">
                <a16:creationId xmlns:a16="http://schemas.microsoft.com/office/drawing/2014/main" id="{A62185FA-5460-4EEA-8023-B3A1460201E3}"/>
              </a:ext>
            </a:extLst>
          </p:cNvPr>
          <p:cNvSpPr txBox="1"/>
          <p:nvPr/>
        </p:nvSpPr>
        <p:spPr>
          <a:xfrm>
            <a:off x="7600950" y="9680129"/>
            <a:ext cx="3086100" cy="346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50" b="1">
                <a:solidFill>
                  <a:srgbClr val="FF3131"/>
                </a:solidFill>
                <a:ea typeface="Sorts Mill Goudy"/>
                <a:cs typeface="Sorts Mill Goudy"/>
                <a:sym typeface="Sorts Mill Goudy"/>
              </a:rPr>
              <a:t>NO REFUNDS</a:t>
            </a:r>
            <a:endParaRPr lang="en-US" sz="2050" b="1">
              <a:solidFill>
                <a:srgbClr val="FF3131"/>
              </a:solidFill>
              <a:ea typeface="Sorts Mill Goudy"/>
              <a:cs typeface="Sorts Mill Goudy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2E38DDF-3005-570E-C80E-C061F55E8C38}"/>
              </a:ext>
            </a:extLst>
          </p:cNvPr>
          <p:cNvGrpSpPr/>
          <p:nvPr/>
        </p:nvGrpSpPr>
        <p:grpSpPr>
          <a:xfrm>
            <a:off x="15792676" y="-105882"/>
            <a:ext cx="2835624" cy="2006534"/>
            <a:chOff x="15474640" y="-273245"/>
            <a:chExt cx="2712600" cy="2494134"/>
          </a:xfrm>
        </p:grpSpPr>
        <p:sp>
          <p:nvSpPr>
            <p:cNvPr id="66" name="Explosion: 8 Points 65">
              <a:extLst>
                <a:ext uri="{FF2B5EF4-FFF2-40B4-BE49-F238E27FC236}">
                  <a16:creationId xmlns:a16="http://schemas.microsoft.com/office/drawing/2014/main" id="{EC3C5672-A335-870A-C7A3-A5B7A9124E30}"/>
                </a:ext>
              </a:extLst>
            </p:cNvPr>
            <p:cNvSpPr/>
            <p:nvPr/>
          </p:nvSpPr>
          <p:spPr>
            <a:xfrm>
              <a:off x="15474640" y="-273245"/>
              <a:ext cx="2712600" cy="2494134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cs typeface="Arial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C000397-08A0-82AA-66A2-DAAAC84BB211}"/>
                </a:ext>
              </a:extLst>
            </p:cNvPr>
            <p:cNvSpPr txBox="1"/>
            <p:nvPr/>
          </p:nvSpPr>
          <p:spPr>
            <a:xfrm rot="811737">
              <a:off x="16136176" y="207938"/>
              <a:ext cx="1415517" cy="10156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</a:endParaRPr>
            </a:p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Only 65</a:t>
              </a:r>
            </a:p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Spaces</a:t>
              </a:r>
            </a:p>
          </p:txBody>
        </p:sp>
      </p:grpSp>
      <p:sp>
        <p:nvSpPr>
          <p:cNvPr id="87" name="Freeform 56">
            <a:extLst>
              <a:ext uri="{FF2B5EF4-FFF2-40B4-BE49-F238E27FC236}">
                <a16:creationId xmlns:a16="http://schemas.microsoft.com/office/drawing/2014/main" id="{4B399E7E-9EF4-5378-FA28-CAF5AECEBBEA}"/>
              </a:ext>
            </a:extLst>
          </p:cNvPr>
          <p:cNvSpPr/>
          <p:nvPr/>
        </p:nvSpPr>
        <p:spPr>
          <a:xfrm>
            <a:off x="549646" y="1642642"/>
            <a:ext cx="3140465" cy="1787385"/>
          </a:xfrm>
          <a:custGeom>
            <a:avLst/>
            <a:gdLst/>
            <a:ahLst/>
            <a:cxnLst/>
            <a:rect l="l" t="t" r="r" b="b"/>
            <a:pathLst>
              <a:path w="812800" h="297740">
                <a:moveTo>
                  <a:pt x="127941" y="0"/>
                </a:moveTo>
                <a:lnTo>
                  <a:pt x="684859" y="0"/>
                </a:lnTo>
                <a:cubicBezTo>
                  <a:pt x="718791" y="0"/>
                  <a:pt x="751333" y="13479"/>
                  <a:pt x="775327" y="37473"/>
                </a:cubicBezTo>
                <a:cubicBezTo>
                  <a:pt x="799321" y="61467"/>
                  <a:pt x="812800" y="94009"/>
                  <a:pt x="812800" y="127941"/>
                </a:cubicBezTo>
                <a:lnTo>
                  <a:pt x="812800" y="169799"/>
                </a:lnTo>
                <a:cubicBezTo>
                  <a:pt x="812800" y="203731"/>
                  <a:pt x="799321" y="236273"/>
                  <a:pt x="775327" y="260267"/>
                </a:cubicBezTo>
                <a:cubicBezTo>
                  <a:pt x="751333" y="284260"/>
                  <a:pt x="718791" y="297740"/>
                  <a:pt x="684859" y="297740"/>
                </a:cubicBezTo>
                <a:lnTo>
                  <a:pt x="127941" y="297740"/>
                </a:lnTo>
                <a:cubicBezTo>
                  <a:pt x="94009" y="297740"/>
                  <a:pt x="61467" y="284260"/>
                  <a:pt x="37473" y="260267"/>
                </a:cubicBezTo>
                <a:cubicBezTo>
                  <a:pt x="13479" y="236273"/>
                  <a:pt x="0" y="203731"/>
                  <a:pt x="0" y="169799"/>
                </a:cubicBezTo>
                <a:lnTo>
                  <a:pt x="0" y="127941"/>
                </a:lnTo>
                <a:cubicBezTo>
                  <a:pt x="0" y="94009"/>
                  <a:pt x="13479" y="61467"/>
                  <a:pt x="37473" y="37473"/>
                </a:cubicBezTo>
                <a:cubicBezTo>
                  <a:pt x="61467" y="13479"/>
                  <a:pt x="94009" y="0"/>
                  <a:pt x="127941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pPr algn="ctr"/>
            <a:r>
              <a:rPr lang="en-US" sz="2400" b="1" u="sng">
                <a:solidFill>
                  <a:srgbClr val="FF0000"/>
                </a:solidFill>
                <a:latin typeface="Montserrat Bold" panose="020B0604020202020204" charset="0"/>
                <a:cs typeface="Montserrat Bold" panose="020B0604020202020204" charset="0"/>
              </a:rPr>
              <a:t>STEP 1</a:t>
            </a:r>
          </a:p>
          <a:p>
            <a:pPr algn="ctr"/>
            <a:endParaRPr lang="en-US" sz="2000" b="1">
              <a:latin typeface="Montserrat Bold" panose="020B0604020202020204" charset="0"/>
              <a:cs typeface="Montserrat Bold" panose="020B0604020202020204" charset="0"/>
            </a:endParaRPr>
          </a:p>
          <a:p>
            <a:pPr algn="ctr"/>
            <a:r>
              <a:rPr lang="en-US" sz="2400" b="1">
                <a:latin typeface="Montserrat Bold" panose="020B0604020202020204" charset="0"/>
                <a:cs typeface="Montserrat Bold" panose="020B0604020202020204" charset="0"/>
              </a:rPr>
              <a:t>Deposit Payment Due by: </a:t>
            </a:r>
            <a:r>
              <a:rPr lang="en-US" sz="2400" b="1">
                <a:solidFill>
                  <a:srgbClr val="FF0000"/>
                </a:solidFill>
                <a:latin typeface="Montserrat Bold" panose="020B0604020202020204" charset="0"/>
                <a:cs typeface="Montserrat Bold" panose="020B0604020202020204" charset="0"/>
              </a:rPr>
              <a:t>Apr 1</a:t>
            </a:r>
          </a:p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71746FC-3AE6-E8EB-2155-3C8423E5F9D8}"/>
              </a:ext>
            </a:extLst>
          </p:cNvPr>
          <p:cNvGrpSpPr/>
          <p:nvPr/>
        </p:nvGrpSpPr>
        <p:grpSpPr>
          <a:xfrm>
            <a:off x="63068" y="-145440"/>
            <a:ext cx="2835625" cy="2006534"/>
            <a:chOff x="-22855" y="716456"/>
            <a:chExt cx="2831655" cy="2051512"/>
          </a:xfrm>
        </p:grpSpPr>
        <p:sp>
          <p:nvSpPr>
            <p:cNvPr id="59" name="Explosion: 8 Points 58">
              <a:extLst>
                <a:ext uri="{FF2B5EF4-FFF2-40B4-BE49-F238E27FC236}">
                  <a16:creationId xmlns:a16="http://schemas.microsoft.com/office/drawing/2014/main" id="{7D0635DD-572D-E57F-81EC-C037F7DE6801}"/>
                </a:ext>
              </a:extLst>
            </p:cNvPr>
            <p:cNvSpPr/>
            <p:nvPr/>
          </p:nvSpPr>
          <p:spPr>
            <a:xfrm>
              <a:off x="-22855" y="716456"/>
              <a:ext cx="2831655" cy="2051512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cs typeface="Arial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30ABC70-1FD3-44E3-15B3-739B1ED212EF}"/>
                </a:ext>
              </a:extLst>
            </p:cNvPr>
            <p:cNvSpPr txBox="1"/>
            <p:nvPr/>
          </p:nvSpPr>
          <p:spPr>
            <a:xfrm rot="20548642">
              <a:off x="265573" y="1217540"/>
              <a:ext cx="2149552" cy="94402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Deposit $</a:t>
              </a:r>
              <a:endParaRPr lang="en-US" sz="1800">
                <a:solidFill>
                  <a:schemeClr val="tx1"/>
                </a:solidFill>
              </a:endParaRPr>
            </a:p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Beginning </a:t>
              </a:r>
            </a:p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Feb 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272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7F68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/>
          <p:nvPr/>
        </p:nvSpPr>
        <p:spPr>
          <a:xfrm>
            <a:off x="2766079" y="4011504"/>
            <a:ext cx="118119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rgbClr val="F7F6F5"/>
                </a:solidFill>
                <a:latin typeface="Cormorant Garamond" panose="020B0604020202020204" charset="0"/>
                <a:ea typeface="Cormorant Garamond" panose="020B0604020202020204" charset="0"/>
                <a:sym typeface="Cormorant Garamond Light"/>
              </a:rPr>
              <a:t>Questions &amp; Answers</a:t>
            </a:r>
            <a:endParaRPr lang="en-US" sz="6000" dirty="0">
              <a:latin typeface="Cormorant Garamond" panose="020B0604020202020204" charset="0"/>
              <a:ea typeface="Cormorant Garamond" panose="020B060402020202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2DD"/>
        </a:solidFill>
        <a:effectLst/>
      </p:bgPr>
    </p:bg>
    <p:spTree>
      <p:nvGrpSpPr>
        <p:cNvPr id="1" name="Shape 87">
          <a:extLst>
            <a:ext uri="{FF2B5EF4-FFF2-40B4-BE49-F238E27FC236}">
              <a16:creationId xmlns:a16="http://schemas.microsoft.com/office/drawing/2014/main" id="{9004986F-7F7B-09DA-5234-B29999EDA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7417968A-ADEB-EBD0-FFC3-BF9C30B98360}"/>
              </a:ext>
            </a:extLst>
          </p:cNvPr>
          <p:cNvSpPr txBox="1"/>
          <p:nvPr/>
        </p:nvSpPr>
        <p:spPr>
          <a:xfrm>
            <a:off x="1028700" y="650379"/>
            <a:ext cx="16230600" cy="905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13120F"/>
                </a:solidFill>
                <a:latin typeface="Cormorant Garamond Light"/>
                <a:ea typeface="Cormorant Garamond Light"/>
                <a:sym typeface="Cormorant Garamond Light"/>
              </a:rPr>
              <a:t>Reach Out To Your RPC Team</a:t>
            </a:r>
          </a:p>
          <a:p>
            <a:pPr algn="ctr"/>
            <a:r>
              <a:rPr lang="en-US" sz="6600" b="1" dirty="0">
                <a:solidFill>
                  <a:srgbClr val="13120F"/>
                </a:solidFill>
                <a:latin typeface="Cormorant Garamond Light"/>
                <a:ea typeface="Cormorant Garamond Light"/>
                <a:sym typeface="Cormorant Garamond Light"/>
              </a:rPr>
              <a:t>For Support and Questions</a:t>
            </a:r>
            <a:endParaRPr lang="en-US" sz="6600" b="1" dirty="0"/>
          </a:p>
          <a:p>
            <a:pPr algn="ctr">
              <a:lnSpc>
                <a:spcPts val="3200"/>
              </a:lnSpc>
            </a:pPr>
            <a:endParaRPr lang="en-US" sz="4000" dirty="0">
              <a:solidFill>
                <a:srgbClr val="13120F"/>
              </a:solidFill>
              <a:latin typeface="Cormorant Garamond Bold"/>
              <a:ea typeface="Cormorant Garamond Light"/>
              <a:cs typeface="Cormorant Garamond Bold"/>
              <a:sym typeface="Cormorant Garamond Light"/>
            </a:endParaRPr>
          </a:p>
          <a:p>
            <a:pPr algn="ctr"/>
            <a:r>
              <a:rPr lang="en-US" sz="3600" b="1" dirty="0">
                <a:solidFill>
                  <a:srgbClr val="13120F"/>
                </a:solidFill>
                <a:latin typeface="Cormorant Garamond Bold"/>
                <a:ea typeface="Cormorant Garamond Light"/>
                <a:cs typeface="Cormorant Garamond Bold"/>
                <a:sym typeface="Cormorant Garamond Light"/>
              </a:rPr>
              <a:t>Ruthie Bass</a:t>
            </a:r>
            <a:endParaRPr lang="en-US" sz="3600" b="1" dirty="0">
              <a:latin typeface="Cormorant Garamond Bold"/>
              <a:ea typeface="Cormorant Garamond Light"/>
              <a:cs typeface="Cormorant Garamond Bold"/>
            </a:endParaRPr>
          </a:p>
          <a:p>
            <a:pPr algn="ctr"/>
            <a:r>
              <a:rPr lang="en-US" sz="3600" dirty="0">
                <a:solidFill>
                  <a:srgbClr val="13120F"/>
                </a:solidFill>
                <a:latin typeface="Cormorant Garamond Bold"/>
                <a:ea typeface="Cormorant Garamond Light"/>
                <a:cs typeface="Cormorant Garamond Bold"/>
                <a:sym typeface="Cormorant Garamond Light"/>
              </a:rPr>
              <a:t>936-648-6065</a:t>
            </a:r>
            <a:endParaRPr lang="en-US" sz="3600" dirty="0">
              <a:latin typeface="Cormorant Garamond Bold"/>
              <a:ea typeface="Cormorant Garamond Light"/>
              <a:cs typeface="Cormorant Garamond Bold"/>
            </a:endParaRPr>
          </a:p>
          <a:p>
            <a:pPr algn="ctr"/>
            <a:endParaRPr lang="en-US" sz="3600" dirty="0">
              <a:solidFill>
                <a:srgbClr val="13120F"/>
              </a:solidFill>
              <a:latin typeface="Cormorant Garamond Bold"/>
              <a:ea typeface="Cormorant Garamond Light"/>
              <a:cs typeface="Cormorant Garamond Bold"/>
            </a:endParaRPr>
          </a:p>
          <a:p>
            <a:pPr algn="ctr"/>
            <a:r>
              <a:rPr lang="en-US" sz="3600" b="1" dirty="0">
                <a:solidFill>
                  <a:srgbClr val="13120F"/>
                </a:solidFill>
                <a:latin typeface="Cormorant Garamond Bold"/>
                <a:ea typeface="Cormorant Garamond Light"/>
                <a:cs typeface="Cormorant Garamond Bold"/>
                <a:sym typeface="Cormorant Garamond Light"/>
              </a:rPr>
              <a:t>Carlean Francois</a:t>
            </a:r>
            <a:endParaRPr lang="en-US" sz="3600" b="1" dirty="0">
              <a:latin typeface="Cormorant Garamond Bold"/>
              <a:ea typeface="Cormorant Garamond Light"/>
              <a:cs typeface="Cormorant Garamond Bold"/>
            </a:endParaRPr>
          </a:p>
          <a:p>
            <a:pPr algn="ctr"/>
            <a:r>
              <a:rPr lang="en-US" sz="3600" dirty="0">
                <a:solidFill>
                  <a:srgbClr val="13120F"/>
                </a:solidFill>
                <a:latin typeface="Cormorant Garamond Bold"/>
                <a:ea typeface="Cormorant Garamond Light"/>
                <a:cs typeface="Cormorant Garamond Bold"/>
                <a:sym typeface="Cormorant Garamond Light"/>
              </a:rPr>
              <a:t>214-663-2787</a:t>
            </a:r>
            <a:endParaRPr lang="en-US" sz="3600" dirty="0">
              <a:latin typeface="Cormorant Garamond Bold"/>
              <a:ea typeface="Cormorant Garamond Light"/>
              <a:cs typeface="Cormorant Garamond Bold"/>
            </a:endParaRPr>
          </a:p>
          <a:p>
            <a:pPr algn="ctr"/>
            <a:endParaRPr lang="en-US" sz="3600" dirty="0">
              <a:solidFill>
                <a:srgbClr val="13120F"/>
              </a:solidFill>
              <a:latin typeface="Cormorant Garamond Bold"/>
              <a:ea typeface="Cormorant Garamond Light"/>
              <a:cs typeface="Cormorant Garamond Bold"/>
            </a:endParaRPr>
          </a:p>
          <a:p>
            <a:pPr algn="ctr"/>
            <a:r>
              <a:rPr lang="en-US" sz="3600" b="1" dirty="0">
                <a:solidFill>
                  <a:srgbClr val="13120F"/>
                </a:solidFill>
                <a:latin typeface="Cormorant Garamond Bold"/>
                <a:ea typeface="Cormorant Garamond Light"/>
                <a:cs typeface="Cormorant Garamond Bold"/>
                <a:sym typeface="Cormorant Garamond Light"/>
              </a:rPr>
              <a:t>Renee Luster</a:t>
            </a:r>
            <a:endParaRPr lang="en-US" sz="3600" b="1" dirty="0">
              <a:latin typeface="Cormorant Garamond Bold"/>
              <a:ea typeface="Cormorant Garamond Light"/>
              <a:cs typeface="Cormorant Garamond Bold"/>
            </a:endParaRPr>
          </a:p>
          <a:p>
            <a:pPr algn="ctr"/>
            <a:r>
              <a:rPr lang="en-US" sz="3600" dirty="0">
                <a:solidFill>
                  <a:srgbClr val="13120F"/>
                </a:solidFill>
                <a:latin typeface="Cormorant Garamond Bold"/>
                <a:ea typeface="Cormorant Garamond Light"/>
                <a:cs typeface="Cormorant Garamond Bold"/>
                <a:sym typeface="Cormorant Garamond Light"/>
              </a:rPr>
              <a:t>951-807-9951</a:t>
            </a:r>
            <a:endParaRPr lang="en-US" sz="3600" dirty="0">
              <a:latin typeface="Cormorant Garamond Bold"/>
              <a:ea typeface="Cormorant Garamond Light"/>
              <a:cs typeface="Cormorant Garamond Bold"/>
            </a:endParaRPr>
          </a:p>
          <a:p>
            <a:pPr algn="ctr"/>
            <a:endParaRPr lang="en-US" sz="3600" dirty="0">
              <a:solidFill>
                <a:srgbClr val="13120F"/>
              </a:solidFill>
              <a:latin typeface="Cormorant Garamond Bold"/>
              <a:ea typeface="Cormorant Garamond Light"/>
              <a:cs typeface="Cormorant Garamond Bold"/>
            </a:endParaRPr>
          </a:p>
          <a:p>
            <a:pPr algn="ctr"/>
            <a:r>
              <a:rPr lang="en-US" sz="3600" b="1" dirty="0">
                <a:solidFill>
                  <a:srgbClr val="13120F"/>
                </a:solidFill>
                <a:latin typeface="Cormorant Garamond Bold"/>
                <a:ea typeface="Cormorant Garamond Light"/>
                <a:cs typeface="Cormorant Garamond Bold"/>
                <a:sym typeface="Cormorant Garamond Light"/>
              </a:rPr>
              <a:t>Yvette Oldacre</a:t>
            </a:r>
            <a:endParaRPr lang="en-US" sz="3600" b="1" dirty="0">
              <a:latin typeface="Cormorant Garamond Bold"/>
              <a:ea typeface="Cormorant Garamond Light"/>
              <a:cs typeface="Cormorant Garamond Bold"/>
            </a:endParaRPr>
          </a:p>
          <a:p>
            <a:pPr algn="ctr"/>
            <a:r>
              <a:rPr lang="en-US" sz="3600" dirty="0">
                <a:solidFill>
                  <a:srgbClr val="13120F"/>
                </a:solidFill>
                <a:latin typeface="Cormorant Garamond Bold"/>
                <a:ea typeface="Cormorant Garamond Light"/>
                <a:cs typeface="Cormorant Garamond Bold"/>
                <a:sym typeface="Cormorant Garamond Light"/>
              </a:rPr>
              <a:t>703-403-2795</a:t>
            </a:r>
          </a:p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287572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7F68"/>
        </a:solidFill>
        <a:effectLst/>
      </p:bgPr>
    </p:bg>
    <p:spTree>
      <p:nvGrpSpPr>
        <p:cNvPr id="1" name="Shape 253">
          <a:extLst>
            <a:ext uri="{FF2B5EF4-FFF2-40B4-BE49-F238E27FC236}">
              <a16:creationId xmlns:a16="http://schemas.microsoft.com/office/drawing/2014/main" id="{6709B0BA-4BBF-A438-BBAD-4075561BD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>
            <a:extLst>
              <a:ext uri="{FF2B5EF4-FFF2-40B4-BE49-F238E27FC236}">
                <a16:creationId xmlns:a16="http://schemas.microsoft.com/office/drawing/2014/main" id="{8606F16C-6227-D5A6-740D-C4D5161D6362}"/>
              </a:ext>
            </a:extLst>
          </p:cNvPr>
          <p:cNvSpPr txBox="1"/>
          <p:nvPr/>
        </p:nvSpPr>
        <p:spPr>
          <a:xfrm>
            <a:off x="2027584" y="1387574"/>
            <a:ext cx="14849061" cy="686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rgbClr val="F7F6F5"/>
                </a:solidFill>
                <a:latin typeface="Cormorant Garamond Light"/>
                <a:ea typeface="Cormorant Garamond Light"/>
              </a:rPr>
              <a:t>“We Are BFFs: Bold. Fearless. Faithful. Sisters.</a:t>
            </a:r>
            <a:endParaRPr lang="en-US" dirty="0"/>
          </a:p>
          <a:p>
            <a:pPr algn="ctr"/>
            <a:r>
              <a:rPr lang="en-US" sz="6000" b="1" dirty="0">
                <a:solidFill>
                  <a:srgbClr val="F7F6F5"/>
                </a:solidFill>
                <a:latin typeface="Cormorant Garamond Light"/>
                <a:ea typeface="Cormorant Garamond Light"/>
              </a:rPr>
              <a:t>  Shining A light For Christ”</a:t>
            </a:r>
          </a:p>
          <a:p>
            <a:pPr algn="ctr"/>
            <a:r>
              <a:rPr lang="en-US" sz="4800" b="1" dirty="0">
                <a:solidFill>
                  <a:srgbClr val="F7F6F5"/>
                </a:solidFill>
                <a:latin typeface="Cormorant Garamond Light"/>
                <a:ea typeface="Cormorant Garamond Light"/>
              </a:rPr>
              <a:t> ~</a:t>
            </a:r>
            <a:r>
              <a:rPr lang="en-US" sz="4800" b="1" i="1" dirty="0">
                <a:solidFill>
                  <a:srgbClr val="F7F6F5"/>
                </a:solidFill>
                <a:latin typeface="Cormorant Garamond Light"/>
                <a:ea typeface="Cormorant Garamond Light"/>
              </a:rPr>
              <a:t>Joshua 1:9</a:t>
            </a:r>
            <a:endParaRPr lang="en-US" sz="4800" b="1" dirty="0">
              <a:solidFill>
                <a:srgbClr val="F7F6F5"/>
              </a:solidFill>
              <a:latin typeface="Cormorant Garamond Light"/>
              <a:ea typeface="Cormorant Garamond Light"/>
            </a:endParaRPr>
          </a:p>
          <a:p>
            <a:pPr algn="ctr"/>
            <a:endParaRPr lang="en-US" sz="4800" b="1" i="1" dirty="0">
              <a:solidFill>
                <a:srgbClr val="F7F6F5"/>
              </a:solidFill>
              <a:latin typeface="Cormorant Garamond Light"/>
              <a:ea typeface="Cormorant Garamond Light"/>
            </a:endParaRPr>
          </a:p>
          <a:p>
            <a:pPr algn="ctr"/>
            <a:endParaRPr lang="en-US" sz="7200" b="1" dirty="0">
              <a:solidFill>
                <a:srgbClr val="F7F6F5"/>
              </a:solidFill>
              <a:latin typeface="Cormorant Garamond Light"/>
              <a:ea typeface="Cormorant Garamond Light"/>
            </a:endParaRPr>
          </a:p>
          <a:p>
            <a:pPr algn="ctr"/>
            <a:r>
              <a:rPr lang="en-US" sz="7200" b="1" dirty="0">
                <a:solidFill>
                  <a:srgbClr val="F7F6F5"/>
                </a:solidFill>
                <a:latin typeface="Cormorant Garamond Light"/>
                <a:ea typeface="Cormorant Garamond Light"/>
              </a:rPr>
              <a:t>Thank you for your interest in our</a:t>
            </a:r>
            <a:br>
              <a:rPr lang="en-US" sz="7200" b="1" dirty="0">
                <a:solidFill>
                  <a:srgbClr val="F7F6F5"/>
                </a:solidFill>
                <a:latin typeface="Cormorant Garamond Light"/>
                <a:ea typeface="Cormorant Garamond Light"/>
              </a:rPr>
            </a:br>
            <a:r>
              <a:rPr lang="en-US" sz="7200" b="1" dirty="0">
                <a:solidFill>
                  <a:srgbClr val="F7F6F5"/>
                </a:solidFill>
                <a:latin typeface="Cormorant Garamond Light"/>
                <a:ea typeface="Cormorant Garamond Light"/>
              </a:rPr>
              <a:t> 2025 Women’s Ministry Retreat!</a:t>
            </a:r>
            <a:endParaRPr lang="en-US" sz="7200" dirty="0">
              <a:latin typeface="Cormorant Garamond Light"/>
              <a:ea typeface="Cormorant Garamond Light"/>
            </a:endParaRPr>
          </a:p>
          <a:p>
            <a:pPr algn="ctr"/>
            <a:endParaRPr lang="en-US" dirty="0">
              <a:ea typeface="Cormorant Garamond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626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7F68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10635182" y="1031844"/>
            <a:ext cx="6899313" cy="4340835"/>
            <a:chOff x="-2037952" y="-1163659"/>
            <a:chExt cx="7573703" cy="5787776"/>
          </a:xfrm>
        </p:grpSpPr>
        <p:sp>
          <p:nvSpPr>
            <p:cNvPr id="97" name="Google Shape;97;p2"/>
            <p:cNvSpPr txBox="1"/>
            <p:nvPr/>
          </p:nvSpPr>
          <p:spPr>
            <a:xfrm>
              <a:off x="-2037952" y="-1163659"/>
              <a:ext cx="7084653" cy="656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000" b="1" u="sng" dirty="0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sym typeface="Cormorant Garamond"/>
                </a:rPr>
                <a:t>RPC TEAM</a:t>
              </a:r>
              <a:endParaRPr lang="en-US" sz="4000" b="1" u="sng" dirty="0">
                <a:solidFill>
                  <a:srgbClr val="F7F6F5"/>
                </a:solidFill>
                <a:latin typeface="Cormorant Garamond" panose="020B0604020202020204" charset="0"/>
                <a:ea typeface="Cormorant Garamond" panose="020B0604020202020204" charset="0"/>
              </a:endParaRPr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0" y="-144365"/>
              <a:ext cx="5535751" cy="4768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 dirty="0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 Light"/>
                  <a:sym typeface="Cormorant Garamond Light"/>
                </a:rPr>
                <a:t>Ruthie Bass</a:t>
              </a:r>
              <a:endParaRPr lang="en-US" sz="4000" b="1" dirty="0">
                <a:latin typeface="Cormorant Garamond" panose="020B0604020202020204" charset="0"/>
                <a:ea typeface="Cormorant Garamond" panose="020B0604020202020204" charset="0"/>
              </a:endParaRPr>
            </a:p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 i="0" u="none" strike="noStrike" cap="none" dirty="0">
                <a:solidFill>
                  <a:srgbClr val="F7F6F5"/>
                </a:solidFill>
                <a:latin typeface="Cormorant Garamond" panose="020B0604020202020204" charset="0"/>
                <a:ea typeface="Cormorant Garamond" panose="020B0604020202020204" charset="0"/>
                <a:cs typeface="Cormorant Garamond Light"/>
              </a:endParaRPr>
            </a:p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 dirty="0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 Light"/>
                  <a:sym typeface="Cormorant Garamond Light"/>
                </a:rPr>
                <a:t>Carlean Francois</a:t>
              </a:r>
              <a:endParaRPr sz="4000" b="1" dirty="0">
                <a:latin typeface="Cormorant Garamond" panose="020B0604020202020204" charset="0"/>
                <a:ea typeface="Cormorant Garamond" panose="020B0604020202020204" charset="0"/>
              </a:endParaRPr>
            </a:p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 i="0" u="none" strike="noStrike" cap="none" dirty="0">
                <a:solidFill>
                  <a:srgbClr val="F7F6F5"/>
                </a:solidFill>
                <a:latin typeface="Cormorant Garamond" panose="020B0604020202020204" charset="0"/>
                <a:ea typeface="Cormorant Garamond" panose="020B0604020202020204" charset="0"/>
                <a:cs typeface="Cormorant Garamond Light"/>
              </a:endParaRPr>
            </a:p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 dirty="0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 Light"/>
                  <a:sym typeface="Cormorant Garamond Light"/>
                </a:rPr>
                <a:t>Renee Luster</a:t>
              </a:r>
              <a:endParaRPr sz="4000" b="1" dirty="0">
                <a:latin typeface="Cormorant Garamond" panose="020B0604020202020204" charset="0"/>
                <a:ea typeface="Cormorant Garamond" panose="020B0604020202020204" charset="0"/>
              </a:endParaRPr>
            </a:p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 i="0" u="none" strike="noStrike" cap="none" dirty="0">
                <a:solidFill>
                  <a:srgbClr val="F7F6F5"/>
                </a:solidFill>
                <a:latin typeface="Cormorant Garamond" panose="020B0604020202020204" charset="0"/>
                <a:ea typeface="Cormorant Garamond" panose="020B0604020202020204" charset="0"/>
                <a:cs typeface="Cormorant Garamond Light"/>
              </a:endParaRPr>
            </a:p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 dirty="0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 Light"/>
                  <a:sym typeface="Cormorant Garamond Light"/>
                </a:rPr>
                <a:t>Yvette Oldacre</a:t>
              </a:r>
              <a:endParaRPr sz="4000" b="1" i="0" u="none" strike="noStrike" cap="none" dirty="0">
                <a:solidFill>
                  <a:srgbClr val="F7F6F5"/>
                </a:solidFill>
                <a:latin typeface="Cormorant Garamond" panose="020B0604020202020204" charset="0"/>
                <a:ea typeface="Cormorant Garamond" panose="020B0604020202020204" charset="0"/>
                <a:cs typeface="Cormorant Garamond Light"/>
              </a:endParaRPr>
            </a:p>
          </p:txBody>
        </p:sp>
      </p:grpSp>
      <p:sp>
        <p:nvSpPr>
          <p:cNvPr id="99" name="Google Shape;99;p2"/>
          <p:cNvSpPr txBox="1"/>
          <p:nvPr/>
        </p:nvSpPr>
        <p:spPr>
          <a:xfrm>
            <a:off x="12483172" y="5621820"/>
            <a:ext cx="4151813" cy="438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7F6F5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11362295" y="6017375"/>
            <a:ext cx="6172200" cy="3609594"/>
            <a:chOff x="-1505829" y="463551"/>
            <a:chExt cx="8229600" cy="4812791"/>
          </a:xfrm>
        </p:grpSpPr>
        <p:sp>
          <p:nvSpPr>
            <p:cNvPr id="101" name="Google Shape;101;p2"/>
            <p:cNvSpPr txBox="1"/>
            <p:nvPr/>
          </p:nvSpPr>
          <p:spPr>
            <a:xfrm>
              <a:off x="-1505829" y="463551"/>
              <a:ext cx="82296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sng" strike="noStrike" cap="none" dirty="0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"/>
                  <a:sym typeface="Cormorant Garamond"/>
                </a:rPr>
                <a:t>STEERING COMMITTEE</a:t>
              </a:r>
              <a:endParaRPr sz="4000" b="1" u="sng" dirty="0">
                <a:latin typeface="Cormorant Garamond" panose="020B0604020202020204" charset="0"/>
                <a:ea typeface="Cormorant Garamond" panose="020B0604020202020204" charset="0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0" y="1189070"/>
              <a:ext cx="6215700" cy="4087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 i="0" u="none" strike="noStrike" cap="none" dirty="0">
                <a:solidFill>
                  <a:srgbClr val="F7F6F5"/>
                </a:solidFill>
                <a:latin typeface="Cormorant Garamond" panose="020B0604020202020204" charset="0"/>
                <a:ea typeface="Cormorant Garamond" panose="020B0604020202020204" charset="0"/>
                <a:cs typeface="Cormorant Garamond Light"/>
                <a:sym typeface="Cormorant Garamond Light"/>
              </a:endParaRPr>
            </a:p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 dirty="0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 Light"/>
                  <a:sym typeface="Cormorant Garamond Light"/>
                </a:rPr>
                <a:t>Dr. Cheryl Anderson</a:t>
              </a:r>
              <a:endParaRPr sz="4000" b="1" dirty="0">
                <a:latin typeface="Cormorant Garamond" panose="020B0604020202020204" charset="0"/>
                <a:ea typeface="Cormorant Garamond" panose="020B0604020202020204" charset="0"/>
              </a:endParaRPr>
            </a:p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 i="0" u="none" strike="noStrike" cap="none" dirty="0">
                <a:solidFill>
                  <a:srgbClr val="F7F6F5"/>
                </a:solidFill>
                <a:latin typeface="Cormorant Garamond" panose="020B0604020202020204" charset="0"/>
                <a:ea typeface="Cormorant Garamond" panose="020B0604020202020204" charset="0"/>
                <a:cs typeface="Cormorant Garamond Light"/>
                <a:sym typeface="Cormorant Garamond Light"/>
              </a:endParaRPr>
            </a:p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 dirty="0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 Light"/>
                  <a:sym typeface="Cormorant Garamond Light"/>
                </a:rPr>
                <a:t>Dr. Michelle Black</a:t>
              </a:r>
              <a:endParaRPr sz="4000" b="1" dirty="0">
                <a:latin typeface="Cormorant Garamond" panose="020B0604020202020204" charset="0"/>
                <a:ea typeface="Cormorant Garamond" panose="020B0604020202020204" charset="0"/>
              </a:endParaRPr>
            </a:p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 i="0" u="none" strike="noStrike" cap="none" dirty="0">
                <a:solidFill>
                  <a:srgbClr val="F7F6F5"/>
                </a:solidFill>
                <a:latin typeface="Cormorant Garamond" panose="020B0604020202020204" charset="0"/>
                <a:ea typeface="Cormorant Garamond" panose="020B0604020202020204" charset="0"/>
                <a:cs typeface="Cormorant Garamond Light"/>
                <a:sym typeface="Cormorant Garamond Light"/>
              </a:endParaRPr>
            </a:p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 dirty="0">
                  <a:solidFill>
                    <a:srgbClr val="F7F6F5"/>
                  </a:solidFill>
                  <a:latin typeface="Cormorant Garamond" panose="020B0604020202020204" charset="0"/>
                  <a:ea typeface="Cormorant Garamond" panose="020B0604020202020204" charset="0"/>
                  <a:cs typeface="Cormorant Garamond Light"/>
                  <a:sym typeface="Cormorant Garamond Light"/>
                </a:rPr>
                <a:t>Teresa Blueitt</a:t>
              </a:r>
              <a:endParaRPr sz="4000" b="1" i="0" u="none" strike="noStrike" cap="none" dirty="0">
                <a:solidFill>
                  <a:srgbClr val="F7F6F5"/>
                </a:solidFill>
                <a:latin typeface="Cormorant Garamond" panose="020B0604020202020204" charset="0"/>
                <a:ea typeface="Cormorant Garamond" panose="020B0604020202020204" charset="0"/>
                <a:cs typeface="Cormorant Garamond Light"/>
                <a:sym typeface="Cormorant Garamond Light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1207503" y="678495"/>
            <a:ext cx="9864687" cy="2609945"/>
            <a:chOff x="4669123" y="-670426"/>
            <a:chExt cx="14234330" cy="3683684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4669123" y="1675316"/>
              <a:ext cx="9338249" cy="1337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1" u="none" strike="noStrike" cap="none" dirty="0">
                  <a:solidFill>
                    <a:srgbClr val="F7F6F5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Dedicated  to serve you.</a:t>
              </a:r>
              <a:endParaRPr sz="4400" b="1" i="1" u="none" strike="noStrike" cap="none" dirty="0">
                <a:solidFill>
                  <a:srgbClr val="F7F6F5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4669123" y="-670426"/>
              <a:ext cx="14234330" cy="2345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5400" b="1" i="0" u="none" strike="noStrike" cap="none" dirty="0">
                  <a:solidFill>
                    <a:srgbClr val="F7F6F5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MEET </a:t>
              </a:r>
              <a:r>
                <a:rPr lang="en-US" sz="5400" b="1" dirty="0">
                  <a:solidFill>
                    <a:srgbClr val="F7F6F5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YOUR RETREAT PLANNING COMMITTEE (RPC)</a:t>
              </a:r>
              <a:endParaRPr lang="en-US" sz="5400" b="0" i="0" u="none" strike="noStrike" cap="none" dirty="0">
                <a:solidFill>
                  <a:srgbClr val="F7F6F5"/>
                </a:solidFill>
                <a:latin typeface="Cormorant Garamond Light"/>
                <a:ea typeface="Cormorant Garamond Light"/>
                <a:cs typeface="Cormorant Garamond Light"/>
              </a:endParaRPr>
            </a:p>
          </p:txBody>
        </p:sp>
      </p:grpSp>
      <p:pic>
        <p:nvPicPr>
          <p:cNvPr id="106" name="Google Shape;106;p2" descr="A group of people with their arms raise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49858" r="303" b="1675"/>
          <a:stretch/>
        </p:blipFill>
        <p:spPr>
          <a:xfrm>
            <a:off x="381000" y="4724746"/>
            <a:ext cx="10245899" cy="308575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7F68"/>
        </a:solidFill>
        <a:effectLst/>
      </p:bgPr>
    </p:bg>
    <p:spTree>
      <p:nvGrpSpPr>
        <p:cNvPr id="1" name="Shape 138">
          <a:extLst>
            <a:ext uri="{FF2B5EF4-FFF2-40B4-BE49-F238E27FC236}">
              <a16:creationId xmlns:a16="http://schemas.microsoft.com/office/drawing/2014/main" id="{0F2471C5-B2D2-3826-39E4-FDA3902D5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g32ebccbb748_3_0">
            <a:extLst>
              <a:ext uri="{FF2B5EF4-FFF2-40B4-BE49-F238E27FC236}">
                <a16:creationId xmlns:a16="http://schemas.microsoft.com/office/drawing/2014/main" id="{A1FADF0E-2C81-9F70-9F60-86287DA853C9}"/>
              </a:ext>
            </a:extLst>
          </p:cNvPr>
          <p:cNvGrpSpPr/>
          <p:nvPr/>
        </p:nvGrpSpPr>
        <p:grpSpPr>
          <a:xfrm>
            <a:off x="-382913" y="47830"/>
            <a:ext cx="14061949" cy="2446824"/>
            <a:chOff x="2173048" y="-1275716"/>
            <a:chExt cx="18749263" cy="3262433"/>
          </a:xfrm>
        </p:grpSpPr>
        <p:sp>
          <p:nvSpPr>
            <p:cNvPr id="141" name="Google Shape;141;g32ebccbb748_3_0">
              <a:extLst>
                <a:ext uri="{FF2B5EF4-FFF2-40B4-BE49-F238E27FC236}">
                  <a16:creationId xmlns:a16="http://schemas.microsoft.com/office/drawing/2014/main" id="{EC21DEC3-E989-6813-F5C5-E49F7D310320}"/>
                </a:ext>
              </a:extLst>
            </p:cNvPr>
            <p:cNvSpPr txBox="1"/>
            <p:nvPr/>
          </p:nvSpPr>
          <p:spPr>
            <a:xfrm>
              <a:off x="3453712" y="132726"/>
              <a:ext cx="9519000" cy="143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endParaRPr lang="en-US" sz="4000" b="1">
                <a:solidFill>
                  <a:srgbClr val="F7F6F5"/>
                </a:solidFill>
                <a:latin typeface="Cormorant Garamond Medium"/>
                <a:ea typeface="Cormorant Garamond Medium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1">
                <a:solidFill>
                  <a:schemeClr val="lt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endParaRPr>
            </a:p>
          </p:txBody>
        </p:sp>
        <p:sp>
          <p:nvSpPr>
            <p:cNvPr id="142" name="Google Shape;142;g32ebccbb748_3_0">
              <a:extLst>
                <a:ext uri="{FF2B5EF4-FFF2-40B4-BE49-F238E27FC236}">
                  <a16:creationId xmlns:a16="http://schemas.microsoft.com/office/drawing/2014/main" id="{558A8118-C59E-919F-769F-85B1A3FEE277}"/>
                </a:ext>
              </a:extLst>
            </p:cNvPr>
            <p:cNvSpPr txBox="1"/>
            <p:nvPr/>
          </p:nvSpPr>
          <p:spPr>
            <a:xfrm>
              <a:off x="2173048" y="-1275716"/>
              <a:ext cx="18749263" cy="3262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en-US" sz="7900" b="1" dirty="0">
                  <a:solidFill>
                    <a:srgbClr val="F7F6F5"/>
                  </a:solidFill>
                  <a:latin typeface="Cormorant Garamond Light"/>
                  <a:ea typeface="Cormorant Garamond Light"/>
                  <a:sym typeface="Cormorant Garamond Light"/>
                </a:rPr>
                <a:t>  </a:t>
              </a:r>
              <a:r>
                <a:rPr lang="en-US" sz="5400" b="1" dirty="0">
                  <a:solidFill>
                    <a:srgbClr val="F7F6F5"/>
                  </a:solidFill>
                  <a:latin typeface="Cormorant Garamond Light"/>
                  <a:ea typeface="Cormorant Garamond Light"/>
                  <a:sym typeface="Cormorant Garamond Light"/>
                </a:rPr>
                <a:t>Retreat Theme</a:t>
              </a:r>
              <a:endParaRPr lang="en-US" sz="5400" b="1" dirty="0">
                <a:solidFill>
                  <a:srgbClr val="F7F6F5"/>
                </a:solidFill>
                <a:latin typeface="Cormorant Garamond Light"/>
                <a:ea typeface="Cormorant Garamond Light"/>
              </a:endParaRPr>
            </a:p>
            <a:p>
              <a:pPr algn="ctr"/>
              <a:r>
                <a:rPr lang="en-US" sz="4000" b="1" dirty="0">
                  <a:solidFill>
                    <a:srgbClr val="F7F6F5"/>
                  </a:solidFill>
                  <a:latin typeface="Cormorant Garamond Light"/>
                  <a:ea typeface="Cormorant Garamond Light"/>
                </a:rPr>
                <a:t>We Are BFFs: Bold. Fearless. Faithful. Sisters. </a:t>
              </a:r>
              <a:endParaRPr lang="en-US" sz="4000" dirty="0">
                <a:ea typeface="Cormorant Garamond Light"/>
              </a:endParaRPr>
            </a:p>
            <a:p>
              <a:pPr algn="ctr"/>
              <a:r>
                <a:rPr lang="en-US" sz="4000" b="1" dirty="0">
                  <a:solidFill>
                    <a:srgbClr val="F7F6F5"/>
                  </a:solidFill>
                  <a:latin typeface="Cormorant Garamond Light"/>
                  <a:ea typeface="Cormorant Garamond Light"/>
                </a:rPr>
                <a:t>Shining A light For Christ ~</a:t>
              </a:r>
              <a:r>
                <a:rPr lang="en-US" sz="4000" b="1" i="1" dirty="0">
                  <a:solidFill>
                    <a:srgbClr val="F7F6F5"/>
                  </a:solidFill>
                  <a:latin typeface="Cormorant Garamond Light"/>
                  <a:ea typeface="Cormorant Garamond Light"/>
                </a:rPr>
                <a:t>Joshua 1:9</a:t>
              </a:r>
              <a:endParaRPr lang="en-US" sz="4000" i="1" dirty="0">
                <a:ea typeface="Cormorant Garamond Light"/>
              </a:endParaRPr>
            </a:p>
          </p:txBody>
        </p:sp>
      </p:grpSp>
      <p:sp>
        <p:nvSpPr>
          <p:cNvPr id="143" name="Google Shape;143;g32ebccbb748_3_0">
            <a:extLst>
              <a:ext uri="{FF2B5EF4-FFF2-40B4-BE49-F238E27FC236}">
                <a16:creationId xmlns:a16="http://schemas.microsoft.com/office/drawing/2014/main" id="{A73BBBCF-8E9D-0ED8-942A-1E1A3D3C1A16}"/>
              </a:ext>
            </a:extLst>
          </p:cNvPr>
          <p:cNvSpPr txBox="1"/>
          <p:nvPr/>
        </p:nvSpPr>
        <p:spPr>
          <a:xfrm>
            <a:off x="574123" y="2843950"/>
            <a:ext cx="12147876" cy="552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chemeClr val="lt1"/>
                </a:solidFill>
                <a:latin typeface="Cormorant Garamond Bold"/>
              </a:rPr>
              <a:t>Retreat Purpose: </a:t>
            </a:r>
          </a:p>
          <a:p>
            <a:pPr marL="457200" indent="-457200">
              <a:lnSpc>
                <a:spcPct val="115000"/>
              </a:lnSpc>
              <a:buChar char="•"/>
            </a:pPr>
            <a:endParaRPr lang="en-US" sz="2800" dirty="0">
              <a:solidFill>
                <a:schemeClr val="lt1"/>
              </a:solidFill>
            </a:endParaRPr>
          </a:p>
          <a:p>
            <a:pPr marL="457200" indent="-45720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rmorant Garamond Bold"/>
              </a:rPr>
              <a:t>To encourage, equip, and empower women to boldly embrace their faith, overcome fear through God’s strength, and walk faithfully in His purpose. </a:t>
            </a:r>
          </a:p>
          <a:p>
            <a:pPr marL="457200" indent="-457200">
              <a:lnSpc>
                <a:spcPct val="114999"/>
              </a:lnSpc>
              <a:buClr>
                <a:schemeClr val="bg1"/>
              </a:buClr>
              <a:buChar char="•"/>
            </a:pPr>
            <a:endParaRPr lang="en-US" sz="2800" dirty="0">
              <a:solidFill>
                <a:schemeClr val="bg1"/>
              </a:solidFill>
              <a:latin typeface="Cormorant Garamond Bold"/>
            </a:endParaRPr>
          </a:p>
          <a:p>
            <a:pPr marL="457200" indent="-457200">
              <a:lnSpc>
                <a:spcPct val="114999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rmorant Garamond Bold"/>
              </a:rPr>
              <a:t>Through worship, fellowship, and spiritual renewal, we will illuminate His love in our lives and communities, standing together as sisters in Christ. </a:t>
            </a:r>
          </a:p>
          <a:p>
            <a:pPr marL="457200" indent="-457200">
              <a:lnSpc>
                <a:spcPct val="114999"/>
              </a:lnSpc>
              <a:buClr>
                <a:schemeClr val="bg1"/>
              </a:buClr>
              <a:buChar char="•"/>
            </a:pPr>
            <a:endParaRPr lang="en-US" sz="2800" dirty="0">
              <a:solidFill>
                <a:schemeClr val="bg1"/>
              </a:solidFill>
              <a:latin typeface="Cormorant Garamond Bold"/>
            </a:endParaRPr>
          </a:p>
          <a:p>
            <a:pPr marL="457200" marR="0" lvl="0" indent="-4572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rmorant Garamond Bold"/>
              </a:rPr>
              <a:t>As bold warriors, we will step forward with confidence; as fearful yet trusting hearts, we will surrender to His plan; and as faithful servants, we will shine His light for the world to see.</a:t>
            </a:r>
            <a:endParaRPr sz="2800" dirty="0">
              <a:solidFill>
                <a:schemeClr val="bg1"/>
              </a:solidFill>
              <a:latin typeface="Cormorant Garamond Bold"/>
            </a:endParaRPr>
          </a:p>
        </p:txBody>
      </p:sp>
      <p:sp>
        <p:nvSpPr>
          <p:cNvPr id="144" name="Google Shape;144;g32ebccbb748_3_0">
            <a:extLst>
              <a:ext uri="{FF2B5EF4-FFF2-40B4-BE49-F238E27FC236}">
                <a16:creationId xmlns:a16="http://schemas.microsoft.com/office/drawing/2014/main" id="{9D0ABE57-E4E4-C60E-7D3D-308E5CEB9D1F}"/>
              </a:ext>
            </a:extLst>
          </p:cNvPr>
          <p:cNvSpPr txBox="1"/>
          <p:nvPr/>
        </p:nvSpPr>
        <p:spPr>
          <a:xfrm>
            <a:off x="1045361" y="8778127"/>
            <a:ext cx="16747023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3200" b="1" i="1" dirty="0">
                <a:solidFill>
                  <a:schemeClr val="lt1"/>
                </a:solidFill>
                <a:latin typeface="Cormorant Garamond"/>
                <a:ea typeface="Cormorant Garamond"/>
              </a:rPr>
              <a:t>Joshua 1:9</a:t>
            </a:r>
            <a:r>
              <a:rPr lang="en-US" sz="3200" i="1" dirty="0">
                <a:solidFill>
                  <a:schemeClr val="lt1"/>
                </a:solidFill>
                <a:latin typeface="Cormorant Garamond"/>
                <a:ea typeface="Cormorant Garamond"/>
              </a:rPr>
              <a:t> – “Have I not commanded you? Be strong and courageous.  Do not be afraid; do not be discouraged, for the Lord your God will be with you wherever you go."</a:t>
            </a:r>
          </a:p>
        </p:txBody>
      </p:sp>
      <p:pic>
        <p:nvPicPr>
          <p:cNvPr id="7" name="Picture 6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B97FA41E-1925-66C0-6D2B-E1D1B06D5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5395" y="730206"/>
            <a:ext cx="5706989" cy="25476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2E2D93C8-9C6A-68AC-457D-D72E36E677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787"/>
          <a:stretch/>
        </p:blipFill>
        <p:spPr>
          <a:xfrm>
            <a:off x="13600529" y="4434419"/>
            <a:ext cx="4113348" cy="36589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4018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2D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5"/>
          <p:cNvGrpSpPr/>
          <p:nvPr/>
        </p:nvGrpSpPr>
        <p:grpSpPr>
          <a:xfrm>
            <a:off x="4080959" y="373003"/>
            <a:ext cx="11297586" cy="3203520"/>
            <a:chOff x="0" y="-812801"/>
            <a:chExt cx="15063450" cy="4271362"/>
          </a:xfrm>
        </p:grpSpPr>
        <p:sp>
          <p:nvSpPr>
            <p:cNvPr id="150" name="Google Shape;150;p5"/>
            <p:cNvSpPr txBox="1"/>
            <p:nvPr/>
          </p:nvSpPr>
          <p:spPr>
            <a:xfrm>
              <a:off x="0" y="2725882"/>
              <a:ext cx="9338249" cy="732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1">
                <a:solidFill>
                  <a:srgbClr val="13120F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endParaRPr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4672818" y="-812801"/>
              <a:ext cx="10390632" cy="1273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>
                  <a:solidFill>
                    <a:srgbClr val="13120F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WHEN &amp; WHERE</a:t>
              </a:r>
              <a:endParaRPr sz="6000">
                <a:solidFill>
                  <a:srgbClr val="13120F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endParaRPr>
            </a:p>
          </p:txBody>
        </p:sp>
      </p:grpSp>
      <p:sp>
        <p:nvSpPr>
          <p:cNvPr id="152" name="Google Shape;152;p5"/>
          <p:cNvSpPr txBox="1"/>
          <p:nvPr/>
        </p:nvSpPr>
        <p:spPr>
          <a:xfrm>
            <a:off x="5850657" y="8334113"/>
            <a:ext cx="4151813" cy="438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3120F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 l="8069" t="14907" r="4013" b="6574"/>
          <a:stretch/>
        </p:blipFill>
        <p:spPr>
          <a:xfrm>
            <a:off x="5257800" y="1514839"/>
            <a:ext cx="1213449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4" name="Google Shape;154;p5"/>
          <p:cNvSpPr txBox="1"/>
          <p:nvPr/>
        </p:nvSpPr>
        <p:spPr>
          <a:xfrm>
            <a:off x="8610600" y="8072925"/>
            <a:ext cx="60198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3120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Jordan Ranch Retreat Center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3120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2123 FM 2238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3120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Schulenburg, TX 78956</a:t>
            </a:r>
            <a:endParaRPr dirty="0"/>
          </a:p>
        </p:txBody>
      </p:sp>
      <p:sp>
        <p:nvSpPr>
          <p:cNvPr id="155" name="Google Shape;155;p5"/>
          <p:cNvSpPr txBox="1"/>
          <p:nvPr/>
        </p:nvSpPr>
        <p:spPr>
          <a:xfrm>
            <a:off x="151392" y="2099695"/>
            <a:ext cx="535301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13120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October 9-11, 2025</a:t>
            </a:r>
            <a:endParaRPr dirty="0"/>
          </a:p>
        </p:txBody>
      </p:sp>
      <p:sp>
        <p:nvSpPr>
          <p:cNvPr id="156" name="Google Shape;156;p5"/>
          <p:cNvSpPr txBox="1"/>
          <p:nvPr/>
        </p:nvSpPr>
        <p:spPr>
          <a:xfrm>
            <a:off x="151392" y="3672845"/>
            <a:ext cx="481961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Deposits accepted beginning</a:t>
            </a:r>
            <a:endParaRPr lang="en-US" b="1" dirty="0">
              <a:solidFill>
                <a:srgbClr val="FF0000"/>
              </a:solidFill>
              <a:ea typeface="Cormorant Garamond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February 16, 2025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2DD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4080959" y="373003"/>
            <a:ext cx="11297586" cy="3203520"/>
            <a:chOff x="0" y="-812801"/>
            <a:chExt cx="15063450" cy="4271362"/>
          </a:xfrm>
        </p:grpSpPr>
        <p:sp>
          <p:nvSpPr>
            <p:cNvPr id="162" name="Google Shape;162;p6"/>
            <p:cNvSpPr txBox="1"/>
            <p:nvPr/>
          </p:nvSpPr>
          <p:spPr>
            <a:xfrm>
              <a:off x="0" y="2725882"/>
              <a:ext cx="9338249" cy="732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1">
                <a:solidFill>
                  <a:srgbClr val="13120F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endParaRPr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4672818" y="-812801"/>
              <a:ext cx="10390632" cy="1273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rgbClr val="13120F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endParaRPr>
            </a:p>
          </p:txBody>
        </p:sp>
      </p:grpSp>
      <p:sp>
        <p:nvSpPr>
          <p:cNvPr id="164" name="Google Shape;164;p6"/>
          <p:cNvSpPr txBox="1"/>
          <p:nvPr/>
        </p:nvSpPr>
        <p:spPr>
          <a:xfrm>
            <a:off x="5850657" y="8334113"/>
            <a:ext cx="4151813" cy="438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3120F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l="20710" t="21809" r="20441" b="1887"/>
          <a:stretch/>
        </p:blipFill>
        <p:spPr>
          <a:xfrm>
            <a:off x="2937164" y="1328073"/>
            <a:ext cx="12115800" cy="872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6" name="Google Shape;166;p6"/>
          <p:cNvSpPr txBox="1"/>
          <p:nvPr/>
        </p:nvSpPr>
        <p:spPr>
          <a:xfrm>
            <a:off x="1854080" y="20419"/>
            <a:ext cx="13538637" cy="133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120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Jordan Ranch (Aerial view)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2DD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7"/>
          <p:cNvGrpSpPr/>
          <p:nvPr/>
        </p:nvGrpSpPr>
        <p:grpSpPr>
          <a:xfrm>
            <a:off x="4080959" y="373003"/>
            <a:ext cx="11297586" cy="3203520"/>
            <a:chOff x="0" y="-812801"/>
            <a:chExt cx="15063450" cy="4271362"/>
          </a:xfrm>
        </p:grpSpPr>
        <p:sp>
          <p:nvSpPr>
            <p:cNvPr id="172" name="Google Shape;172;p7"/>
            <p:cNvSpPr txBox="1"/>
            <p:nvPr/>
          </p:nvSpPr>
          <p:spPr>
            <a:xfrm>
              <a:off x="0" y="2725882"/>
              <a:ext cx="9338249" cy="732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1">
                <a:solidFill>
                  <a:srgbClr val="13120F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endParaRPr>
            </a:p>
          </p:txBody>
        </p:sp>
        <p:sp>
          <p:nvSpPr>
            <p:cNvPr id="173" name="Google Shape;173;p7"/>
            <p:cNvSpPr txBox="1"/>
            <p:nvPr/>
          </p:nvSpPr>
          <p:spPr>
            <a:xfrm>
              <a:off x="4672818" y="-812801"/>
              <a:ext cx="10390632" cy="1273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rgbClr val="13120F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endParaRPr>
            </a:p>
          </p:txBody>
        </p:sp>
      </p:grpSp>
      <p:sp>
        <p:nvSpPr>
          <p:cNvPr id="174" name="Google Shape;174;p7"/>
          <p:cNvSpPr txBox="1"/>
          <p:nvPr/>
        </p:nvSpPr>
        <p:spPr>
          <a:xfrm>
            <a:off x="5850657" y="8334113"/>
            <a:ext cx="4151813" cy="438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3120F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 l="3807" t="18729" r="50833" b="7776"/>
          <a:stretch/>
        </p:blipFill>
        <p:spPr>
          <a:xfrm>
            <a:off x="5147319" y="3027014"/>
            <a:ext cx="7993362" cy="681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7" name="Google Shape;177;p7"/>
          <p:cNvSpPr txBox="1"/>
          <p:nvPr/>
        </p:nvSpPr>
        <p:spPr>
          <a:xfrm>
            <a:off x="1512057" y="373003"/>
            <a:ext cx="1535675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 dirty="0">
                <a:solidFill>
                  <a:srgbClr val="13120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Joshua Ranch Hotel </a:t>
            </a:r>
          </a:p>
          <a:p>
            <a:pPr algn="ctr">
              <a:lnSpc>
                <a:spcPct val="120000"/>
              </a:lnSpc>
            </a:pPr>
            <a:r>
              <a:rPr lang="en-US" sz="5400" b="1" dirty="0">
                <a:solidFill>
                  <a:srgbClr val="13120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Entry &amp; Lounge</a:t>
            </a:r>
            <a:endParaRPr lang="en-US" sz="5400" dirty="0">
              <a:solidFill>
                <a:srgbClr val="13120F"/>
              </a:solidFill>
              <a:latin typeface="Cormorant Garamond Light"/>
              <a:ea typeface="Cormorant Garamond Light"/>
              <a:cs typeface="Cormorant Garamond Light"/>
              <a:sym typeface="Cormorant Garamond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7F68"/>
        </a:solidFill>
        <a:effectLst/>
      </p:bgPr>
    </p:bg>
    <p:spTree>
      <p:nvGrpSpPr>
        <p:cNvPr id="1" name="Shape 215">
          <a:extLst>
            <a:ext uri="{FF2B5EF4-FFF2-40B4-BE49-F238E27FC236}">
              <a16:creationId xmlns:a16="http://schemas.microsoft.com/office/drawing/2014/main" id="{805C303D-DF0A-24F7-12B2-CF143CD81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>
            <a:extLst>
              <a:ext uri="{FF2B5EF4-FFF2-40B4-BE49-F238E27FC236}">
                <a16:creationId xmlns:a16="http://schemas.microsoft.com/office/drawing/2014/main" id="{6831E54F-96D4-5C6A-A105-A10C136BD000}"/>
              </a:ext>
            </a:extLst>
          </p:cNvPr>
          <p:cNvSpPr txBox="1"/>
          <p:nvPr/>
        </p:nvSpPr>
        <p:spPr>
          <a:xfrm>
            <a:off x="1602289" y="647700"/>
            <a:ext cx="1569179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F7F6F5"/>
                </a:solidFill>
                <a:latin typeface="Cormorant Garamond" panose="020B0604020202020204" charset="0"/>
                <a:ea typeface="Cormorant Garamond" panose="020B0604020202020204" charset="0"/>
                <a:cs typeface="Cormorant Garamond"/>
                <a:sym typeface="Cormorant Garamond"/>
              </a:rPr>
              <a:t>Jordan Ranch Hotel</a:t>
            </a:r>
            <a:endParaRPr lang="en-US" sz="6600" dirty="0">
              <a:solidFill>
                <a:srgbClr val="F7F6F5"/>
              </a:solidFill>
              <a:latin typeface="Cormorant Garamond" panose="020B0604020202020204" charset="0"/>
              <a:ea typeface="Cormorant Garamond" panose="020B0604020202020204" charset="0"/>
              <a:cs typeface="Cormorant Garamond"/>
            </a:endParaRPr>
          </a:p>
          <a:p>
            <a:pPr algn="ctr"/>
            <a:r>
              <a:rPr lang="en-US" sz="5400" b="1" dirty="0">
                <a:solidFill>
                  <a:srgbClr val="F7F6F5"/>
                </a:solidFill>
                <a:latin typeface="Cormorant Garamond" panose="020B0604020202020204" charset="0"/>
                <a:ea typeface="Cormorant Garamond" panose="020B0604020202020204" charset="0"/>
                <a:cs typeface="Cormorant Garamond"/>
                <a:sym typeface="Cormorant Garamond"/>
              </a:rPr>
              <a:t>Sleeping  Accommodations</a:t>
            </a:r>
            <a:endParaRPr lang="en-US" sz="5400">
              <a:solidFill>
                <a:srgbClr val="F7F6F5"/>
              </a:solidFill>
              <a:latin typeface="Cormorant Garamond" panose="020B0604020202020204" charset="0"/>
              <a:ea typeface="Cormorant Garamond" panose="020B0604020202020204" charset="0"/>
              <a:cs typeface="Cormorant Garamond Light"/>
            </a:endParaRPr>
          </a:p>
        </p:txBody>
      </p:sp>
      <p:pic>
        <p:nvPicPr>
          <p:cNvPr id="217" name="Google Shape;217;p11" descr="A room with two beds&#10;&#10;AI-generated content may be incorrect.">
            <a:extLst>
              <a:ext uri="{FF2B5EF4-FFF2-40B4-BE49-F238E27FC236}">
                <a16:creationId xmlns:a16="http://schemas.microsoft.com/office/drawing/2014/main" id="{BEB897CF-3477-8A50-9780-E673EE8815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8187" y="3181305"/>
            <a:ext cx="7845899" cy="5922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8" name="Google Shape;218;p11">
            <a:extLst>
              <a:ext uri="{FF2B5EF4-FFF2-40B4-BE49-F238E27FC236}">
                <a16:creationId xmlns:a16="http://schemas.microsoft.com/office/drawing/2014/main" id="{43519F9C-14C3-F54C-65C8-70D3F93BB5F9}"/>
              </a:ext>
            </a:extLst>
          </p:cNvPr>
          <p:cNvSpPr txBox="1"/>
          <p:nvPr/>
        </p:nvSpPr>
        <p:spPr>
          <a:xfrm>
            <a:off x="1602288" y="3181306"/>
            <a:ext cx="9144000" cy="495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F7F6F5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7F6F5"/>
                </a:solidFill>
                <a:latin typeface="Cormorant Garamond"/>
                <a:ea typeface="Cormorant Garamond"/>
              </a:rPr>
              <a:t>Ages 21+ (no children)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F7F6F5"/>
              </a:buClr>
              <a:buSzPts val="4000"/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7F6F5"/>
              </a:solidFill>
              <a:latin typeface="Cormorant Garamond"/>
              <a:ea typeface="Cormorant Garamond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F7F6F5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7F6F5"/>
                </a:solidFill>
                <a:latin typeface="Cormorant Garamond"/>
                <a:ea typeface="Cormorant Garamond"/>
              </a:rPr>
              <a:t>Max 65  women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F7F6F5"/>
              </a:buClr>
              <a:buSzPts val="4000"/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7F6F5"/>
              </a:solidFill>
              <a:latin typeface="Cormorant Garamond"/>
              <a:ea typeface="Cormorant Garamond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F7F6F5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7F6F5"/>
                </a:solidFill>
                <a:latin typeface="Cormorant Garamond"/>
                <a:ea typeface="Cormorant Garamond"/>
              </a:rPr>
              <a:t>3 women per room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F7F6F5"/>
              </a:buClr>
              <a:buSzPts val="4000"/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7F6F5"/>
              </a:solidFill>
              <a:latin typeface="Cormorant Garamond"/>
              <a:ea typeface="Cormorant Garamond"/>
            </a:endParaRPr>
          </a:p>
          <a:p>
            <a:pPr marL="571500" indent="-571500">
              <a:buClr>
                <a:srgbClr val="F7F6F5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7F6F5"/>
                </a:solidFill>
                <a:latin typeface="Cormorant Garamond"/>
                <a:ea typeface="Cormorant Garamond"/>
              </a:rPr>
              <a:t>Space is limited – Register soon</a:t>
            </a:r>
          </a:p>
          <a:p>
            <a:pPr lvl="1">
              <a:buClr>
                <a:srgbClr val="F7F6F5"/>
              </a:buClr>
              <a:buSzPts val="4000"/>
            </a:pPr>
            <a:r>
              <a:rPr lang="en-US" sz="3600" b="1" dirty="0">
                <a:solidFill>
                  <a:srgbClr val="F7F6F5"/>
                </a:solidFill>
                <a:latin typeface="Cormorant Garamond"/>
                <a:ea typeface="Cormorant Garamond"/>
              </a:rPr>
              <a:t>		</a:t>
            </a:r>
            <a:endParaRPr lang="en-US" sz="4000" b="1" dirty="0">
              <a:solidFill>
                <a:srgbClr val="F7F6F5"/>
              </a:solidFill>
              <a:latin typeface="Cormorant Garamond"/>
              <a:ea typeface="Cormorant Garamon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7F6F5"/>
              </a:buClr>
              <a:buSzPts val="4000"/>
            </a:pPr>
            <a:endParaRPr lang="en-US" dirty="0">
              <a:solidFill>
                <a:schemeClr val="bg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7F6F5"/>
              </a:buClr>
              <a:buSzPts val="4000"/>
            </a:pP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2DD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8"/>
          <p:cNvGrpSpPr/>
          <p:nvPr/>
        </p:nvGrpSpPr>
        <p:grpSpPr>
          <a:xfrm>
            <a:off x="4038600" y="312410"/>
            <a:ext cx="11297586" cy="3203520"/>
            <a:chOff x="0" y="-812801"/>
            <a:chExt cx="15063450" cy="4271362"/>
          </a:xfrm>
        </p:grpSpPr>
        <p:sp>
          <p:nvSpPr>
            <p:cNvPr id="183" name="Google Shape;183;p8"/>
            <p:cNvSpPr txBox="1"/>
            <p:nvPr/>
          </p:nvSpPr>
          <p:spPr>
            <a:xfrm>
              <a:off x="0" y="2725882"/>
              <a:ext cx="9338249" cy="732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1">
                <a:solidFill>
                  <a:srgbClr val="13120F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endParaRPr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4672818" y="-812801"/>
              <a:ext cx="10390632" cy="1273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rgbClr val="13120F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endParaRPr>
            </a:p>
          </p:txBody>
        </p:sp>
      </p:grpSp>
      <p:sp>
        <p:nvSpPr>
          <p:cNvPr id="186" name="Google Shape;186;p8"/>
          <p:cNvSpPr txBox="1"/>
          <p:nvPr/>
        </p:nvSpPr>
        <p:spPr>
          <a:xfrm>
            <a:off x="384861" y="81379"/>
            <a:ext cx="1694604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 dirty="0">
                <a:solidFill>
                  <a:srgbClr val="13120F"/>
                </a:solidFill>
                <a:latin typeface="Cormorant Garamond" panose="020B0604020202020204" charset="0"/>
                <a:ea typeface="Cormorant Garamond" panose="020B0604020202020204" charset="0"/>
                <a:cs typeface="Cormorant Garamond"/>
                <a:sym typeface="Cormorant Garamond"/>
              </a:rPr>
              <a:t>Jordan Ranch Conference Center </a:t>
            </a:r>
            <a:endParaRPr lang="en-US" sz="6600" b="1" dirty="0">
              <a:solidFill>
                <a:srgbClr val="13120F"/>
              </a:solidFill>
              <a:latin typeface="Cormorant Garamond" panose="020B0604020202020204" charset="0"/>
              <a:ea typeface="Cormorant Garamond" panose="020B0604020202020204" charset="0"/>
              <a:cs typeface="Cormorant Garamond"/>
            </a:endParaRPr>
          </a:p>
          <a:p>
            <a:pPr algn="ctr">
              <a:lnSpc>
                <a:spcPct val="120000"/>
              </a:lnSpc>
            </a:pPr>
            <a:r>
              <a:rPr lang="en-US" sz="5400" b="1" dirty="0">
                <a:solidFill>
                  <a:srgbClr val="13120F"/>
                </a:solidFill>
                <a:latin typeface="Cormorant Garamond" panose="020B0604020202020204" charset="0"/>
                <a:ea typeface="Cormorant Garamond" panose="020B0604020202020204" charset="0"/>
                <a:cs typeface="Cormorant Garamond"/>
                <a:sym typeface="Cormorant Garamond"/>
              </a:rPr>
              <a:t>Dining &amp; Outdoor Relaxation</a:t>
            </a:r>
            <a:endParaRPr lang="en-US" sz="5400" b="1" dirty="0">
              <a:solidFill>
                <a:srgbClr val="13120F"/>
              </a:solidFill>
              <a:latin typeface="Cormorant Garamond" panose="020B0604020202020204" charset="0"/>
              <a:ea typeface="Cormorant Garamond" panose="020B0604020202020204" charset="0"/>
              <a:cs typeface="Cormorant Garamond Light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 l="2123" t="3896" r="42150" b="3593"/>
          <a:stretch/>
        </p:blipFill>
        <p:spPr>
          <a:xfrm>
            <a:off x="1297580" y="2692750"/>
            <a:ext cx="7158040" cy="638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 t="2764" r="56731" b="721"/>
          <a:stretch/>
        </p:blipFill>
        <p:spPr>
          <a:xfrm>
            <a:off x="10177670" y="2692750"/>
            <a:ext cx="6812750" cy="638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9" name="Google Shape;189;p8"/>
          <p:cNvSpPr txBox="1"/>
          <p:nvPr/>
        </p:nvSpPr>
        <p:spPr>
          <a:xfrm>
            <a:off x="1297580" y="9353001"/>
            <a:ext cx="681275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3120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Fine Dining</a:t>
            </a:r>
            <a:endParaRPr lang="en-US"/>
          </a:p>
        </p:txBody>
      </p:sp>
      <p:sp>
        <p:nvSpPr>
          <p:cNvPr id="190" name="Google Shape;190;p8"/>
          <p:cNvSpPr txBox="1"/>
          <p:nvPr/>
        </p:nvSpPr>
        <p:spPr>
          <a:xfrm>
            <a:off x="10177671" y="9340125"/>
            <a:ext cx="6812750" cy="59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3120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Outside Relaxation Accommodations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2DD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9"/>
          <p:cNvGrpSpPr/>
          <p:nvPr/>
        </p:nvGrpSpPr>
        <p:grpSpPr>
          <a:xfrm>
            <a:off x="4080959" y="373003"/>
            <a:ext cx="11297586" cy="3203520"/>
            <a:chOff x="0" y="-812801"/>
            <a:chExt cx="15063450" cy="4271362"/>
          </a:xfrm>
        </p:grpSpPr>
        <p:sp>
          <p:nvSpPr>
            <p:cNvPr id="196" name="Google Shape;196;p9"/>
            <p:cNvSpPr txBox="1"/>
            <p:nvPr/>
          </p:nvSpPr>
          <p:spPr>
            <a:xfrm>
              <a:off x="0" y="2725882"/>
              <a:ext cx="9338249" cy="732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1">
                <a:solidFill>
                  <a:srgbClr val="13120F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endParaRPr>
            </a:p>
          </p:txBody>
        </p:sp>
        <p:sp>
          <p:nvSpPr>
            <p:cNvPr id="197" name="Google Shape;197;p9"/>
            <p:cNvSpPr txBox="1"/>
            <p:nvPr/>
          </p:nvSpPr>
          <p:spPr>
            <a:xfrm>
              <a:off x="4672818" y="-812801"/>
              <a:ext cx="10390632" cy="1273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200">
                <a:solidFill>
                  <a:srgbClr val="13120F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endParaRPr>
            </a:p>
          </p:txBody>
        </p:sp>
      </p:grpSp>
      <p:sp>
        <p:nvSpPr>
          <p:cNvPr id="198" name="Google Shape;198;p9"/>
          <p:cNvSpPr txBox="1"/>
          <p:nvPr/>
        </p:nvSpPr>
        <p:spPr>
          <a:xfrm>
            <a:off x="5850657" y="8334113"/>
            <a:ext cx="4151813" cy="438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3120F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357809" y="446748"/>
            <a:ext cx="1758244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 dirty="0">
                <a:solidFill>
                  <a:srgbClr val="13120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Jordan Ranch Conference Center</a:t>
            </a:r>
            <a:endParaRPr lang="en-US" sz="6600" dirty="0">
              <a:solidFill>
                <a:srgbClr val="13120F"/>
              </a:solidFill>
              <a:latin typeface="Cormorant Garamond Light"/>
              <a:ea typeface="Cormorant Garamond Light"/>
              <a:cs typeface="Cormorant Garamond"/>
            </a:endParaRPr>
          </a:p>
          <a:p>
            <a:pPr algn="ctr">
              <a:lnSpc>
                <a:spcPct val="120000"/>
              </a:lnSpc>
            </a:pPr>
            <a:r>
              <a:rPr lang="en-US" sz="5400" b="1" dirty="0">
                <a:solidFill>
                  <a:srgbClr val="13120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Stairways &amp; Elevator to Meeting Destinations</a:t>
            </a:r>
            <a:endParaRPr lang="en-US" sz="5400" dirty="0">
              <a:solidFill>
                <a:srgbClr val="13120F"/>
              </a:solidFill>
              <a:latin typeface="Cormorant Garamond Light"/>
              <a:ea typeface="Cormorant Garamond Light"/>
              <a:cs typeface="Cormorant Garamond Light"/>
            </a:endParaRPr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3">
            <a:alphaModFix/>
          </a:blip>
          <a:srcRect l="2917" t="19629" r="54999" b="6296"/>
          <a:stretch/>
        </p:blipFill>
        <p:spPr>
          <a:xfrm>
            <a:off x="965661" y="3123156"/>
            <a:ext cx="7386771" cy="651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 l="51250" t="21852" r="4583" b="9258"/>
          <a:stretch/>
        </p:blipFill>
        <p:spPr>
          <a:xfrm>
            <a:off x="9342782" y="3107498"/>
            <a:ext cx="7386771" cy="653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2A85E24667B041AC54DE2B63EBB635" ma:contentTypeVersion="19" ma:contentTypeDescription="Create a new document." ma:contentTypeScope="" ma:versionID="19373ee00386ea382b16f428b11209d8">
  <xsd:schema xmlns:xsd="http://www.w3.org/2001/XMLSchema" xmlns:xs="http://www.w3.org/2001/XMLSchema" xmlns:p="http://schemas.microsoft.com/office/2006/metadata/properties" xmlns:ns2="ec989142-0979-4dcb-992b-d9a659308923" xmlns:ns3="b6be5125-e908-4bb5-bd7c-c9644b3be37b" targetNamespace="http://schemas.microsoft.com/office/2006/metadata/properties" ma:root="true" ma:fieldsID="66c9c204e87e3af486fb44d553c0e76f" ns2:_="" ns3:_="">
    <xsd:import namespace="ec989142-0979-4dcb-992b-d9a659308923"/>
    <xsd:import namespace="b6be5125-e908-4bb5-bd7c-c9644b3be3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89142-0979-4dcb-992b-d9a6593089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f6baad-b507-43ee-a26c-f71ee8830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e5125-e908-4bb5-bd7c-c9644b3be37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475920d-19f7-408c-a54a-acbaa2ba64c0}" ma:internalName="TaxCatchAll" ma:showField="CatchAllData" ma:web="b6be5125-e908-4bb5-bd7c-c9644b3be3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be5125-e908-4bb5-bd7c-c9644b3be37b" xsi:nil="true"/>
    <lcf76f155ced4ddcb4097134ff3c332f xmlns="ec989142-0979-4dcb-992b-d9a65930892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348350-F9BF-477A-B816-FF13DD93CA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89142-0979-4dcb-992b-d9a659308923"/>
    <ds:schemaRef ds:uri="b6be5125-e908-4bb5-bd7c-c9644b3be3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8E47CD-D473-4774-97B4-912E6A06EAE4}">
  <ds:schemaRefs>
    <ds:schemaRef ds:uri="http://schemas.microsoft.com/office/2006/metadata/properties"/>
    <ds:schemaRef ds:uri="http://schemas.microsoft.com/office/infopath/2007/PartnerControls"/>
    <ds:schemaRef ds:uri="b6be5125-e908-4bb5-bd7c-c9644b3be37b"/>
    <ds:schemaRef ds:uri="ec989142-0979-4dcb-992b-d9a659308923"/>
  </ds:schemaRefs>
</ds:datastoreItem>
</file>

<file path=customXml/itemProps3.xml><?xml version="1.0" encoding="utf-8"?>
<ds:datastoreItem xmlns:ds="http://schemas.openxmlformats.org/officeDocument/2006/customXml" ds:itemID="{7540DBDE-D2A0-47BA-85B9-9220B22FEA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826</Words>
  <Application>Microsoft Office PowerPoint</Application>
  <PresentationFormat>Custom</PresentationFormat>
  <Paragraphs>183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Cormorant Garamond Medium</vt:lpstr>
      <vt:lpstr>Arial</vt:lpstr>
      <vt:lpstr>Cormorant Garamond</vt:lpstr>
      <vt:lpstr>RoxboroughCF</vt:lpstr>
      <vt:lpstr>Calibri</vt:lpstr>
      <vt:lpstr>Montserrat Bold</vt:lpstr>
      <vt:lpstr>Arial,Sans-Serif</vt:lpstr>
      <vt:lpstr>Sorts Mill Goudy</vt:lpstr>
      <vt:lpstr>Cormorant Garamond Light</vt:lpstr>
      <vt:lpstr>Cormorant Garamond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Ruthie Bass Lang</dc:creator>
  <cp:lastModifiedBy>Michelle Black</cp:lastModifiedBy>
  <cp:revision>2</cp:revision>
  <dcterms:created xsi:type="dcterms:W3CDTF">2006-08-16T00:00:00Z</dcterms:created>
  <dcterms:modified xsi:type="dcterms:W3CDTF">2025-02-03T19:55:55Z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0x0101008E2A85E24667B041AC54DE2B63EBB635</vt:lpwstr>
  </property>
  <property fmtid="{D5CDD505-2E9C-101B-9397-08002B2CF9AE}" pid="3" name="MediaServiceImageTags">
    <vt:lpwstr/>
  </property>
</Properties>
</file>